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67" r:id="rId2"/>
    <p:sldId id="14694" r:id="rId3"/>
    <p:sldId id="14593" r:id="rId4"/>
    <p:sldId id="14688" r:id="rId5"/>
    <p:sldId id="14439" r:id="rId6"/>
    <p:sldId id="14605" r:id="rId7"/>
    <p:sldId id="14642" r:id="rId8"/>
    <p:sldId id="14693" r:id="rId9"/>
    <p:sldId id="14599" r:id="rId10"/>
    <p:sldId id="14690" r:id="rId11"/>
    <p:sldId id="14683" r:id="rId12"/>
    <p:sldId id="4467" r:id="rId13"/>
    <p:sldId id="14612" r:id="rId14"/>
    <p:sldId id="14651" r:id="rId15"/>
    <p:sldId id="14606" r:id="rId16"/>
    <p:sldId id="14662" r:id="rId17"/>
    <p:sldId id="14454" r:id="rId18"/>
    <p:sldId id="14691" r:id="rId19"/>
    <p:sldId id="14686" r:id="rId20"/>
    <p:sldId id="14670" r:id="rId21"/>
    <p:sldId id="14672" r:id="rId22"/>
    <p:sldId id="14692" r:id="rId23"/>
    <p:sldId id="14656" r:id="rId24"/>
    <p:sldId id="14687" r:id="rId25"/>
    <p:sldId id="14689" r:id="rId26"/>
    <p:sldId id="14659" r:id="rId27"/>
    <p:sldId id="14598" r:id="rId28"/>
    <p:sldId id="14630" r:id="rId29"/>
    <p:sldId id="14644" r:id="rId30"/>
    <p:sldId id="4759" r:id="rId31"/>
    <p:sldId id="14653" r:id="rId32"/>
    <p:sldId id="14467"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60FC8E3-7951-B045-83CE-FCB1FA3C1EA1}">
          <p14:sldIdLst>
            <p14:sldId id="2667"/>
          </p14:sldIdLst>
        </p14:section>
        <p14:section name="Zusammenfassungsabschnitt" id="{7EBA587F-55FF-454D-8EB0-66293BB10435}">
          <p14:sldIdLst>
            <p14:sldId id="14694"/>
          </p14:sldIdLst>
        </p14:section>
        <p14:section name="Abschnitt 1" id="{51FDB798-3A47-A244-9F13-DD6F802085E7}">
          <p14:sldIdLst>
            <p14:sldId id="14593"/>
            <p14:sldId id="14688"/>
            <p14:sldId id="14439"/>
            <p14:sldId id="14605"/>
            <p14:sldId id="14642"/>
          </p14:sldIdLst>
        </p14:section>
        <p14:section name="Abschnitt 2" id="{317910FF-6E67-964A-84A9-CE39709FA5CF}">
          <p14:sldIdLst>
            <p14:sldId id="14693"/>
            <p14:sldId id="14599"/>
            <p14:sldId id="14690"/>
            <p14:sldId id="14683"/>
            <p14:sldId id="4467"/>
            <p14:sldId id="14612"/>
          </p14:sldIdLst>
        </p14:section>
        <p14:section name="Abschnitt 3" id="{67924CA0-AC8E-2242-B353-D7395A077B78}">
          <p14:sldIdLst>
            <p14:sldId id="14651"/>
            <p14:sldId id="14606"/>
            <p14:sldId id="14662"/>
            <p14:sldId id="14454"/>
          </p14:sldIdLst>
        </p14:section>
        <p14:section name="Abschnitt 4" id="{3681CDBD-9D82-F84D-987C-2E368233ABC8}">
          <p14:sldIdLst>
            <p14:sldId id="14691"/>
            <p14:sldId id="14686"/>
            <p14:sldId id="14670"/>
            <p14:sldId id="14672"/>
          </p14:sldIdLst>
        </p14:section>
        <p14:section name="Abschnitt 5" id="{B4AD6C17-3FFE-DB4E-9081-BDAE23DFEFBA}">
          <p14:sldIdLst>
            <p14:sldId id="14692"/>
            <p14:sldId id="14656"/>
            <p14:sldId id="14687"/>
            <p14:sldId id="14689"/>
            <p14:sldId id="14659"/>
          </p14:sldIdLst>
        </p14:section>
        <p14:section name="Abschnitt 6" id="{38F9B449-07FB-B24F-AF2D-B3D5166609E1}">
          <p14:sldIdLst>
            <p14:sldId id="14598"/>
            <p14:sldId id="14630"/>
            <p14:sldId id="14644"/>
            <p14:sldId id="4759"/>
            <p14:sldId id="14653"/>
            <p14:sldId id="144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8E06"/>
    <a:srgbClr val="2962A3"/>
    <a:srgbClr val="F3C024"/>
    <a:srgbClr val="6DA0DB"/>
    <a:srgbClr val="4D6480"/>
    <a:srgbClr val="94723D"/>
    <a:srgbClr val="CEA547"/>
    <a:srgbClr val="FFCF6E"/>
    <a:srgbClr val="F6CD58"/>
    <a:srgbClr val="F17C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5907"/>
    <p:restoredTop sz="96327"/>
  </p:normalViewPr>
  <p:slideViewPr>
    <p:cSldViewPr snapToGrid="0">
      <p:cViewPr>
        <p:scale>
          <a:sx n="100" d="100"/>
          <a:sy n="100" d="100"/>
        </p:scale>
        <p:origin x="3816" y="14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Arbeitsblat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Arbeitsblat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Arbeitsblat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Arbeitsblat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Arbeitsblat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Arbeitsblat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Arbeitsblat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Arbeitsblat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Arbeitsblat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Arbeitsblat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06938578842627"/>
          <c:y val="3.2809377516628387E-2"/>
          <c:w val="0.47745374418191472"/>
          <c:h val="0.96719056569575457"/>
        </c:manualLayout>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dPt>
            <c:idx val="0"/>
            <c:invertIfNegative val="0"/>
            <c:bubble3D val="0"/>
            <c:spPr>
              <a:solidFill>
                <a:srgbClr val="D0A346"/>
              </a:solidFill>
              <a:ln>
                <a:noFill/>
              </a:ln>
              <a:effectLst/>
            </c:spPr>
            <c:extLst>
              <c:ext xmlns:c16="http://schemas.microsoft.com/office/drawing/2014/chart" uri="{C3380CC4-5D6E-409C-BE32-E72D297353CC}">
                <c16:uniqueId val="{0000000D-141C-624C-89CA-94315375D77D}"/>
              </c:ext>
            </c:extLst>
          </c:dPt>
          <c:dPt>
            <c:idx val="1"/>
            <c:invertIfNegative val="0"/>
            <c:bubble3D val="0"/>
            <c:spPr>
              <a:solidFill>
                <a:srgbClr val="D0A346"/>
              </a:solidFill>
              <a:ln>
                <a:noFill/>
              </a:ln>
              <a:effectLst/>
            </c:spPr>
            <c:extLst>
              <c:ext xmlns:c16="http://schemas.microsoft.com/office/drawing/2014/chart" uri="{C3380CC4-5D6E-409C-BE32-E72D297353CC}">
                <c16:uniqueId val="{0000000C-141C-624C-89CA-94315375D77D}"/>
              </c:ext>
            </c:extLst>
          </c:dPt>
          <c:dPt>
            <c:idx val="2"/>
            <c:invertIfNegative val="0"/>
            <c:bubble3D val="0"/>
            <c:spPr>
              <a:solidFill>
                <a:srgbClr val="D0A346"/>
              </a:solidFill>
              <a:ln>
                <a:noFill/>
              </a:ln>
              <a:effectLst/>
            </c:spPr>
            <c:extLst>
              <c:ext xmlns:c16="http://schemas.microsoft.com/office/drawing/2014/chart" uri="{C3380CC4-5D6E-409C-BE32-E72D297353CC}">
                <c16:uniqueId val="{0000000B-141C-624C-89CA-94315375D77D}"/>
              </c:ext>
            </c:extLst>
          </c:dPt>
          <c:dPt>
            <c:idx val="3"/>
            <c:invertIfNegative val="0"/>
            <c:bubble3D val="0"/>
            <c:spPr>
              <a:solidFill>
                <a:srgbClr val="D0A346"/>
              </a:solidFill>
              <a:ln>
                <a:noFill/>
              </a:ln>
              <a:effectLst/>
            </c:spPr>
            <c:extLst>
              <c:ext xmlns:c16="http://schemas.microsoft.com/office/drawing/2014/chart" uri="{C3380CC4-5D6E-409C-BE32-E72D297353CC}">
                <c16:uniqueId val="{0000000A-141C-624C-89CA-94315375D77D}"/>
              </c:ext>
            </c:extLst>
          </c:dPt>
          <c:dPt>
            <c:idx val="4"/>
            <c:invertIfNegative val="0"/>
            <c:bubble3D val="0"/>
            <c:spPr>
              <a:solidFill>
                <a:srgbClr val="D0A346"/>
              </a:solidFill>
              <a:ln>
                <a:noFill/>
              </a:ln>
              <a:effectLst/>
            </c:spPr>
            <c:extLst>
              <c:ext xmlns:c16="http://schemas.microsoft.com/office/drawing/2014/chart" uri="{C3380CC4-5D6E-409C-BE32-E72D297353CC}">
                <c16:uniqueId val="{00000009-141C-624C-89CA-94315375D77D}"/>
              </c:ext>
            </c:extLst>
          </c:dPt>
          <c:dPt>
            <c:idx val="5"/>
            <c:invertIfNegative val="0"/>
            <c:bubble3D val="0"/>
            <c:spPr>
              <a:solidFill>
                <a:srgbClr val="C28E06"/>
              </a:solidFill>
              <a:ln>
                <a:noFill/>
              </a:ln>
              <a:effectLst/>
            </c:spPr>
            <c:extLst>
              <c:ext xmlns:c16="http://schemas.microsoft.com/office/drawing/2014/chart" uri="{C3380CC4-5D6E-409C-BE32-E72D297353CC}">
                <c16:uniqueId val="{00000005-141C-624C-89CA-94315375D77D}"/>
              </c:ext>
            </c:extLst>
          </c:dPt>
          <c:dPt>
            <c:idx val="6"/>
            <c:invertIfNegative val="0"/>
            <c:bubble3D val="0"/>
            <c:spPr>
              <a:solidFill>
                <a:srgbClr val="94723D"/>
              </a:solidFill>
              <a:ln>
                <a:noFill/>
              </a:ln>
              <a:effectLst/>
            </c:spPr>
            <c:extLst>
              <c:ext xmlns:c16="http://schemas.microsoft.com/office/drawing/2014/chart" uri="{C3380CC4-5D6E-409C-BE32-E72D297353CC}">
                <c16:uniqueId val="{00000008-141C-624C-89CA-94315375D77D}"/>
              </c:ext>
            </c:extLst>
          </c:dPt>
          <c:dPt>
            <c:idx val="7"/>
            <c:invertIfNegative val="0"/>
            <c:bubble3D val="0"/>
            <c:spPr>
              <a:solidFill>
                <a:srgbClr val="94723D"/>
              </a:solidFill>
              <a:ln>
                <a:noFill/>
              </a:ln>
              <a:effectLst/>
            </c:spPr>
            <c:extLst>
              <c:ext xmlns:c16="http://schemas.microsoft.com/office/drawing/2014/chart" uri="{C3380CC4-5D6E-409C-BE32-E72D297353CC}">
                <c16:uniqueId val="{00000007-141C-624C-89CA-94315375D77D}"/>
              </c:ext>
            </c:extLst>
          </c:dPt>
          <c:dPt>
            <c:idx val="8"/>
            <c:invertIfNegative val="0"/>
            <c:bubble3D val="0"/>
            <c:spPr>
              <a:solidFill>
                <a:srgbClr val="94723D"/>
              </a:solidFill>
              <a:ln>
                <a:noFill/>
              </a:ln>
              <a:effectLst/>
            </c:spPr>
            <c:extLst>
              <c:ext xmlns:c16="http://schemas.microsoft.com/office/drawing/2014/chart" uri="{C3380CC4-5D6E-409C-BE32-E72D297353CC}">
                <c16:uniqueId val="{00000006-141C-624C-89CA-94315375D77D}"/>
              </c:ext>
            </c:extLst>
          </c:dPt>
          <c:dPt>
            <c:idx val="9"/>
            <c:invertIfNegative val="0"/>
            <c:bubble3D val="0"/>
            <c:spPr>
              <a:solidFill>
                <a:srgbClr val="F3C024"/>
              </a:solidFill>
              <a:ln>
                <a:noFill/>
              </a:ln>
              <a:effectLst/>
            </c:spPr>
            <c:extLst>
              <c:ext xmlns:c16="http://schemas.microsoft.com/office/drawing/2014/chart" uri="{C3380CC4-5D6E-409C-BE32-E72D297353CC}">
                <c16:uniqueId val="{00000004-141C-624C-89CA-94315375D77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Anderes</c:v>
                </c:pt>
                <c:pt idx="1">
                  <c:v>Einkauf</c:v>
                </c:pt>
                <c:pt idx="2">
                  <c:v>Finanzen</c:v>
                </c:pt>
                <c:pt idx="3">
                  <c:v>Recht</c:v>
                </c:pt>
                <c:pt idx="4">
                  <c:v>Personal</c:v>
                </c:pt>
                <c:pt idx="5">
                  <c:v>Infrastruktur / Operations</c:v>
                </c:pt>
                <c:pt idx="6">
                  <c:v>Vertrieb</c:v>
                </c:pt>
                <c:pt idx="7">
                  <c:v>Kundenservice</c:v>
                </c:pt>
                <c:pt idx="8">
                  <c:v>Marketing</c:v>
                </c:pt>
                <c:pt idx="9">
                  <c:v>Softwareentwicklung</c:v>
                </c:pt>
              </c:strCache>
            </c:strRef>
          </c:cat>
          <c:val>
            <c:numRef>
              <c:f>Tabelle1!$B$2:$B$11</c:f>
              <c:numCache>
                <c:formatCode>0%</c:formatCode>
                <c:ptCount val="10"/>
                <c:pt idx="0">
                  <c:v>0.15</c:v>
                </c:pt>
                <c:pt idx="1">
                  <c:v>0.01</c:v>
                </c:pt>
                <c:pt idx="2">
                  <c:v>0.01</c:v>
                </c:pt>
                <c:pt idx="3">
                  <c:v>0.03</c:v>
                </c:pt>
                <c:pt idx="4">
                  <c:v>0.04</c:v>
                </c:pt>
                <c:pt idx="5">
                  <c:v>0.09</c:v>
                </c:pt>
                <c:pt idx="6">
                  <c:v>0.12</c:v>
                </c:pt>
                <c:pt idx="7">
                  <c:v>0.16</c:v>
                </c:pt>
                <c:pt idx="8">
                  <c:v>0.19</c:v>
                </c:pt>
                <c:pt idx="9">
                  <c:v>0.21</c:v>
                </c:pt>
              </c:numCache>
            </c:numRef>
          </c:val>
          <c:extLst>
            <c:ext xmlns:c16="http://schemas.microsoft.com/office/drawing/2014/chart" uri="{C3380CC4-5D6E-409C-BE32-E72D297353CC}">
              <c16:uniqueId val="{00000000-141C-624C-89CA-94315375D77D}"/>
            </c:ext>
          </c:extLst>
        </c:ser>
        <c:dLbls>
          <c:showLegendKey val="0"/>
          <c:showVal val="0"/>
          <c:showCatName val="0"/>
          <c:showSerName val="0"/>
          <c:showPercent val="0"/>
          <c:showBubbleSize val="0"/>
        </c:dLbls>
        <c:gapWidth val="101"/>
        <c:axId val="361693087"/>
        <c:axId val="617529599"/>
      </c:barChart>
      <c:catAx>
        <c:axId val="361693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crossAx val="617529599"/>
        <c:crosses val="autoZero"/>
        <c:auto val="1"/>
        <c:lblAlgn val="ctr"/>
        <c:lblOffset val="100"/>
        <c:noMultiLvlLbl val="0"/>
      </c:catAx>
      <c:valAx>
        <c:axId val="617529599"/>
        <c:scaling>
          <c:orientation val="minMax"/>
        </c:scaling>
        <c:delete val="1"/>
        <c:axPos val="b"/>
        <c:numFmt formatCode="0%" sourceLinked="1"/>
        <c:majorTickMark val="none"/>
        <c:minorTickMark val="none"/>
        <c:tickLblPos val="nextTo"/>
        <c:crossAx val="361693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69280059435745"/>
          <c:y val="2.5892738819739646E-2"/>
          <c:w val="0.73149412403086489"/>
          <c:h val="0.94821452236052073"/>
        </c:manualLayout>
      </c:layout>
      <c:barChart>
        <c:barDir val="bar"/>
        <c:grouping val="clustered"/>
        <c:varyColors val="0"/>
        <c:ser>
          <c:idx val="0"/>
          <c:order val="0"/>
          <c:tx>
            <c:strRef>
              <c:f>Tabelle1!$B$1</c:f>
              <c:strCache>
                <c:ptCount val="1"/>
                <c:pt idx="0">
                  <c:v>Datenreihe 1</c:v>
                </c:pt>
              </c:strCache>
            </c:strRef>
          </c:tx>
          <c:spPr>
            <a:solidFill>
              <a:srgbClr val="F3C024"/>
            </a:solidFill>
            <a:ln>
              <a:noFill/>
            </a:ln>
            <a:effectLst/>
          </c:spPr>
          <c:invertIfNegative val="0"/>
          <c:dPt>
            <c:idx val="6"/>
            <c:invertIfNegative val="0"/>
            <c:bubble3D val="0"/>
            <c:spPr>
              <a:solidFill>
                <a:srgbClr val="C28E06"/>
              </a:solidFill>
              <a:ln>
                <a:noFill/>
              </a:ln>
              <a:effectLst/>
            </c:spPr>
            <c:extLst>
              <c:ext xmlns:c16="http://schemas.microsoft.com/office/drawing/2014/chart" uri="{C3380CC4-5D6E-409C-BE32-E72D297353CC}">
                <c16:uniqueId val="{00000000-06D3-F147-9622-036FAC6687E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Tabelle1!$A$2:$A$13</c:f>
              <c:strCache>
                <c:ptCount val="12"/>
                <c:pt idx="0">
                  <c:v>Lateinamerika</c:v>
                </c:pt>
                <c:pt idx="1">
                  <c:v>Mittlerer Osten / Afrika</c:v>
                </c:pt>
                <c:pt idx="2">
                  <c:v>Indien</c:v>
                </c:pt>
                <c:pt idx="3">
                  <c:v>EU</c:v>
                </c:pt>
                <c:pt idx="4">
                  <c:v>China</c:v>
                </c:pt>
                <c:pt idx="5">
                  <c:v>Japan</c:v>
                </c:pt>
                <c:pt idx="6">
                  <c:v>Deutschland</c:v>
                </c:pt>
                <c:pt idx="7">
                  <c:v>Kanada</c:v>
                </c:pt>
                <c:pt idx="8">
                  <c:v>Asien (Industrieländer)</c:v>
                </c:pt>
                <c:pt idx="9">
                  <c:v>Südkorea</c:v>
                </c:pt>
                <c:pt idx="10">
                  <c:v>Singapur</c:v>
                </c:pt>
                <c:pt idx="11">
                  <c:v>USA</c:v>
                </c:pt>
              </c:strCache>
            </c:strRef>
          </c:cat>
          <c:val>
            <c:numRef>
              <c:f>Tabelle1!$B$2:$B$13</c:f>
              <c:numCache>
                <c:formatCode>General</c:formatCode>
                <c:ptCount val="12"/>
                <c:pt idx="0">
                  <c:v>16</c:v>
                </c:pt>
                <c:pt idx="1">
                  <c:v>19</c:v>
                </c:pt>
                <c:pt idx="2">
                  <c:v>24</c:v>
                </c:pt>
                <c:pt idx="3">
                  <c:v>41</c:v>
                </c:pt>
                <c:pt idx="4">
                  <c:v>43</c:v>
                </c:pt>
                <c:pt idx="5">
                  <c:v>45</c:v>
                </c:pt>
                <c:pt idx="6">
                  <c:v>47</c:v>
                </c:pt>
                <c:pt idx="7">
                  <c:v>49</c:v>
                </c:pt>
                <c:pt idx="8">
                  <c:v>49</c:v>
                </c:pt>
                <c:pt idx="9">
                  <c:v>52</c:v>
                </c:pt>
                <c:pt idx="10">
                  <c:v>60</c:v>
                </c:pt>
                <c:pt idx="11">
                  <c:v>70</c:v>
                </c:pt>
              </c:numCache>
            </c:numRef>
          </c:val>
          <c:extLst>
            <c:ext xmlns:c16="http://schemas.microsoft.com/office/drawing/2014/chart" uri="{C3380CC4-5D6E-409C-BE32-E72D297353CC}">
              <c16:uniqueId val="{00000000-EA14-9347-95D9-5E13E1CAC5DF}"/>
            </c:ext>
          </c:extLst>
        </c:ser>
        <c:dLbls>
          <c:showLegendKey val="0"/>
          <c:showVal val="0"/>
          <c:showCatName val="0"/>
          <c:showSerName val="0"/>
          <c:showPercent val="0"/>
          <c:showBubbleSize val="0"/>
        </c:dLbls>
        <c:gapWidth val="56"/>
        <c:axId val="993338496"/>
        <c:axId val="380176320"/>
      </c:barChart>
      <c:catAx>
        <c:axId val="993338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crossAx val="380176320"/>
        <c:crosses val="autoZero"/>
        <c:auto val="1"/>
        <c:lblAlgn val="ctr"/>
        <c:lblOffset val="100"/>
        <c:noMultiLvlLbl val="0"/>
      </c:catAx>
      <c:valAx>
        <c:axId val="380176320"/>
        <c:scaling>
          <c:orientation val="minMax"/>
        </c:scaling>
        <c:delete val="1"/>
        <c:axPos val="b"/>
        <c:numFmt formatCode="General" sourceLinked="1"/>
        <c:majorTickMark val="none"/>
        <c:minorTickMark val="none"/>
        <c:tickLblPos val="nextTo"/>
        <c:crossAx val="99333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15203834439816E-3"/>
          <c:y val="5.0700905081019147E-2"/>
          <c:w val="0.9596692742174131"/>
          <c:h val="0.69688493838792076"/>
        </c:manualLayout>
      </c:layout>
      <c:barChart>
        <c:barDir val="col"/>
        <c:grouping val="clustered"/>
        <c:varyColors val="0"/>
        <c:ser>
          <c:idx val="0"/>
          <c:order val="0"/>
          <c:tx>
            <c:strRef>
              <c:f>Tabelle1!$B$1</c:f>
              <c:strCache>
                <c:ptCount val="1"/>
                <c:pt idx="0">
                  <c:v>Datenreihe 1</c:v>
                </c:pt>
              </c:strCache>
            </c:strRef>
          </c:tx>
          <c:spPr>
            <a:solidFill>
              <a:srgbClr val="C28E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Beratung / Dienstleister für Unternehmen</c:v>
                </c:pt>
                <c:pt idx="1">
                  <c:v>Vertrieb</c:v>
                </c:pt>
                <c:pt idx="2">
                  <c:v>Verwaltung/Buchhaltung</c:v>
                </c:pt>
              </c:strCache>
            </c:strRef>
          </c:cat>
          <c:val>
            <c:numRef>
              <c:f>Tabelle1!$B$2:$B$4</c:f>
              <c:numCache>
                <c:formatCode>0%</c:formatCode>
                <c:ptCount val="3"/>
                <c:pt idx="0">
                  <c:v>0.85</c:v>
                </c:pt>
                <c:pt idx="1">
                  <c:v>0.82</c:v>
                </c:pt>
                <c:pt idx="2">
                  <c:v>0.79</c:v>
                </c:pt>
              </c:numCache>
            </c:numRef>
          </c:val>
          <c:extLst>
            <c:ext xmlns:c16="http://schemas.microsoft.com/office/drawing/2014/chart" uri="{C3380CC4-5D6E-409C-BE32-E72D297353CC}">
              <c16:uniqueId val="{00000000-34BE-DA40-88EC-62F9169223EE}"/>
            </c:ext>
          </c:extLst>
        </c:ser>
        <c:ser>
          <c:idx val="1"/>
          <c:order val="1"/>
          <c:tx>
            <c:strRef>
              <c:f>Tabelle1!$C$1</c:f>
              <c:strCache>
                <c:ptCount val="1"/>
                <c:pt idx="0">
                  <c:v>Datenreihe 2</c:v>
                </c:pt>
              </c:strCache>
            </c:strRef>
          </c:tx>
          <c:spPr>
            <a:solidFill>
              <a:srgbClr val="F4C2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Beratung / Dienstleister für Unternehmen</c:v>
                </c:pt>
                <c:pt idx="1">
                  <c:v>Vertrieb</c:v>
                </c:pt>
                <c:pt idx="2">
                  <c:v>Verwaltung/Buchhaltung</c:v>
                </c:pt>
              </c:strCache>
            </c:strRef>
          </c:cat>
          <c:val>
            <c:numRef>
              <c:f>Tabelle1!$C$2:$C$4</c:f>
              <c:numCache>
                <c:formatCode>0%</c:formatCode>
                <c:ptCount val="3"/>
                <c:pt idx="0">
                  <c:v>0.25</c:v>
                </c:pt>
                <c:pt idx="1">
                  <c:v>0.25</c:v>
                </c:pt>
                <c:pt idx="2">
                  <c:v>0.23</c:v>
                </c:pt>
              </c:numCache>
            </c:numRef>
          </c:val>
          <c:extLst>
            <c:ext xmlns:c16="http://schemas.microsoft.com/office/drawing/2014/chart" uri="{C3380CC4-5D6E-409C-BE32-E72D297353CC}">
              <c16:uniqueId val="{00000001-34BE-DA40-88EC-62F9169223EE}"/>
            </c:ext>
          </c:extLst>
        </c:ser>
        <c:dLbls>
          <c:showLegendKey val="0"/>
          <c:showVal val="0"/>
          <c:showCatName val="0"/>
          <c:showSerName val="0"/>
          <c:showPercent val="0"/>
          <c:showBubbleSize val="0"/>
        </c:dLbls>
        <c:gapWidth val="219"/>
        <c:overlap val="-27"/>
        <c:axId val="499904208"/>
        <c:axId val="499905920"/>
      </c:barChart>
      <c:catAx>
        <c:axId val="499904208"/>
        <c:scaling>
          <c:orientation val="minMax"/>
        </c:scaling>
        <c:delete val="1"/>
        <c:axPos val="b"/>
        <c:numFmt formatCode="General" sourceLinked="1"/>
        <c:majorTickMark val="none"/>
        <c:minorTickMark val="none"/>
        <c:tickLblPos val="nextTo"/>
        <c:crossAx val="499905920"/>
        <c:crosses val="autoZero"/>
        <c:auto val="1"/>
        <c:lblAlgn val="ctr"/>
        <c:lblOffset val="100"/>
        <c:noMultiLvlLbl val="0"/>
      </c:catAx>
      <c:valAx>
        <c:axId val="499905920"/>
        <c:scaling>
          <c:orientation val="minMax"/>
        </c:scaling>
        <c:delete val="1"/>
        <c:axPos val="l"/>
        <c:numFmt formatCode="0%" sourceLinked="1"/>
        <c:majorTickMark val="none"/>
        <c:minorTickMark val="none"/>
        <c:tickLblPos val="nextTo"/>
        <c:crossAx val="499904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15203834439816E-3"/>
          <c:y val="0.11652465811841529"/>
          <c:w val="0.99021869285535269"/>
          <c:h val="0.69688500690918542"/>
        </c:manualLayout>
      </c:layout>
      <c:barChart>
        <c:barDir val="col"/>
        <c:grouping val="clustered"/>
        <c:varyColors val="0"/>
        <c:ser>
          <c:idx val="0"/>
          <c:order val="0"/>
          <c:tx>
            <c:strRef>
              <c:f>Tabelle1!$B$1</c:f>
              <c:strCache>
                <c:ptCount val="1"/>
                <c:pt idx="0">
                  <c:v>Datenreihe 1</c:v>
                </c:pt>
              </c:strCache>
            </c:strRef>
          </c:tx>
          <c:spPr>
            <a:solidFill>
              <a:srgbClr val="C28E06"/>
            </a:solidFill>
            <a:ln>
              <a:noFill/>
            </a:ln>
            <a:effectLst/>
          </c:spPr>
          <c:invertIfNegative val="0"/>
          <c:dLbls>
            <c:dLbl>
              <c:idx val="0"/>
              <c:layout>
                <c:manualLayout>
                  <c:x val="-2.4524142953340914E-17"/>
                  <c:y val="3.6568724871599144E-2"/>
                </c:manualLayout>
              </c:layout>
              <c:showLegendKey val="0"/>
              <c:showVal val="1"/>
              <c:showCatName val="0"/>
              <c:showSerName val="0"/>
              <c:showPercent val="0"/>
              <c:showBubbleSize val="0"/>
              <c:extLst>
                <c:ext xmlns:c15="http://schemas.microsoft.com/office/drawing/2012/chart" uri="{CE6537A1-D6FC-4f65-9D91-7224C49458BB}">
                  <c15:layout>
                    <c:manualLayout>
                      <c:w val="0.42945391668955846"/>
                      <c:h val="0.11778786281142084"/>
                    </c:manualLayout>
                  </c15:layout>
                </c:ext>
                <c:ext xmlns:c16="http://schemas.microsoft.com/office/drawing/2014/chart" uri="{C3380CC4-5D6E-409C-BE32-E72D297353CC}">
                  <c16:uniqueId val="{00000000-0B64-EC40-9D75-A78F7A416B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Lehrtätigkeit</c:v>
                </c:pt>
              </c:strCache>
            </c:strRef>
          </c:cat>
          <c:val>
            <c:numRef>
              <c:f>Tabelle1!$B$2</c:f>
              <c:numCache>
                <c:formatCode>0%</c:formatCode>
                <c:ptCount val="1"/>
                <c:pt idx="0">
                  <c:v>0.79</c:v>
                </c:pt>
              </c:numCache>
            </c:numRef>
          </c:val>
          <c:extLst>
            <c:ext xmlns:c16="http://schemas.microsoft.com/office/drawing/2014/chart" uri="{C3380CC4-5D6E-409C-BE32-E72D297353CC}">
              <c16:uniqueId val="{00000000-34BE-DA40-88EC-62F9169223EE}"/>
            </c:ext>
          </c:extLst>
        </c:ser>
        <c:ser>
          <c:idx val="1"/>
          <c:order val="1"/>
          <c:tx>
            <c:strRef>
              <c:f>Tabelle1!$C$1</c:f>
              <c:strCache>
                <c:ptCount val="1"/>
                <c:pt idx="0">
                  <c:v>Datenreihe 2</c:v>
                </c:pt>
              </c:strCache>
            </c:strRef>
          </c:tx>
          <c:spPr>
            <a:solidFill>
              <a:srgbClr val="F4C223"/>
            </a:solidFill>
            <a:ln>
              <a:noFill/>
            </a:ln>
            <a:effectLst/>
          </c:spPr>
          <c:invertIfNegative val="0"/>
          <c:dLbls>
            <c:dLbl>
              <c:idx val="0"/>
              <c:layout>
                <c:manualLayout>
                  <c:x val="4.2132156778811231E-7"/>
                  <c:y val="3.2911852384439229E-2"/>
                </c:manualLayout>
              </c:layout>
              <c:showLegendKey val="0"/>
              <c:showVal val="1"/>
              <c:showCatName val="0"/>
              <c:showSerName val="0"/>
              <c:showPercent val="0"/>
              <c:showBubbleSize val="0"/>
              <c:extLst>
                <c:ext xmlns:c15="http://schemas.microsoft.com/office/drawing/2012/chart" uri="{CE6537A1-D6FC-4f65-9D91-7224C49458BB}">
                  <c15:layout>
                    <c:manualLayout>
                      <c:w val="0.39734921322410421"/>
                      <c:h val="0.11778786281142084"/>
                    </c:manualLayout>
                  </c15:layout>
                </c:ext>
                <c:ext xmlns:c16="http://schemas.microsoft.com/office/drawing/2014/chart" uri="{C3380CC4-5D6E-409C-BE32-E72D297353CC}">
                  <c16:uniqueId val="{00000001-0B64-EC40-9D75-A78F7A416B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Lehrtätigkeit</c:v>
                </c:pt>
              </c:strCache>
            </c:strRef>
          </c:cat>
          <c:val>
            <c:numRef>
              <c:f>Tabelle1!$C$2</c:f>
              <c:numCache>
                <c:formatCode>0%</c:formatCode>
                <c:ptCount val="1"/>
                <c:pt idx="0">
                  <c:v>0.1</c:v>
                </c:pt>
              </c:numCache>
            </c:numRef>
          </c:val>
          <c:extLst>
            <c:ext xmlns:c16="http://schemas.microsoft.com/office/drawing/2014/chart" uri="{C3380CC4-5D6E-409C-BE32-E72D297353CC}">
              <c16:uniqueId val="{00000001-34BE-DA40-88EC-62F9169223EE}"/>
            </c:ext>
          </c:extLst>
        </c:ser>
        <c:dLbls>
          <c:showLegendKey val="0"/>
          <c:showVal val="0"/>
          <c:showCatName val="0"/>
          <c:showSerName val="0"/>
          <c:showPercent val="0"/>
          <c:showBubbleSize val="0"/>
        </c:dLbls>
        <c:gapWidth val="219"/>
        <c:overlap val="-27"/>
        <c:axId val="499904208"/>
        <c:axId val="499905920"/>
      </c:barChart>
      <c:catAx>
        <c:axId val="499904208"/>
        <c:scaling>
          <c:orientation val="minMax"/>
        </c:scaling>
        <c:delete val="1"/>
        <c:axPos val="b"/>
        <c:numFmt formatCode="General" sourceLinked="1"/>
        <c:majorTickMark val="none"/>
        <c:minorTickMark val="none"/>
        <c:tickLblPos val="nextTo"/>
        <c:crossAx val="499905920"/>
        <c:crosses val="autoZero"/>
        <c:auto val="1"/>
        <c:lblAlgn val="ctr"/>
        <c:lblOffset val="100"/>
        <c:noMultiLvlLbl val="0"/>
      </c:catAx>
      <c:valAx>
        <c:axId val="499905920"/>
        <c:scaling>
          <c:orientation val="minMax"/>
        </c:scaling>
        <c:delete val="1"/>
        <c:axPos val="l"/>
        <c:numFmt formatCode="0%" sourceLinked="1"/>
        <c:majorTickMark val="none"/>
        <c:minorTickMark val="none"/>
        <c:tickLblPos val="nextTo"/>
        <c:crossAx val="499904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15203834439816E-3"/>
          <c:y val="0.18734566938198893"/>
          <c:w val="0.9800944033104021"/>
          <c:h val="0.56024018282428656"/>
        </c:manualLayout>
      </c:layout>
      <c:barChart>
        <c:barDir val="col"/>
        <c:grouping val="clustered"/>
        <c:varyColors val="0"/>
        <c:ser>
          <c:idx val="0"/>
          <c:order val="0"/>
          <c:tx>
            <c:strRef>
              <c:f>Tabelle1!$B$1</c:f>
              <c:strCache>
                <c:ptCount val="1"/>
                <c:pt idx="0">
                  <c:v>Datenreihe 1</c:v>
                </c:pt>
              </c:strCache>
            </c:strRef>
          </c:tx>
          <c:spPr>
            <a:solidFill>
              <a:srgbClr val="C28E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Produktion</c:v>
                </c:pt>
                <c:pt idx="1">
                  <c:v>Verkauf/Service</c:v>
                </c:pt>
                <c:pt idx="2">
                  <c:v>Medizin</c:v>
                </c:pt>
              </c:strCache>
            </c:strRef>
          </c:cat>
          <c:val>
            <c:numRef>
              <c:f>Tabelle1!$B$2:$B$4</c:f>
              <c:numCache>
                <c:formatCode>0%</c:formatCode>
                <c:ptCount val="3"/>
                <c:pt idx="0">
                  <c:v>0.75</c:v>
                </c:pt>
                <c:pt idx="1">
                  <c:v>0.72</c:v>
                </c:pt>
                <c:pt idx="2">
                  <c:v>0.7</c:v>
                </c:pt>
              </c:numCache>
            </c:numRef>
          </c:val>
          <c:extLst>
            <c:ext xmlns:c16="http://schemas.microsoft.com/office/drawing/2014/chart" uri="{C3380CC4-5D6E-409C-BE32-E72D297353CC}">
              <c16:uniqueId val="{00000000-34BE-DA40-88EC-62F9169223EE}"/>
            </c:ext>
          </c:extLst>
        </c:ser>
        <c:ser>
          <c:idx val="1"/>
          <c:order val="1"/>
          <c:tx>
            <c:strRef>
              <c:f>Tabelle1!$C$1</c:f>
              <c:strCache>
                <c:ptCount val="1"/>
                <c:pt idx="0">
                  <c:v>Datenreihe 2</c:v>
                </c:pt>
              </c:strCache>
            </c:strRef>
          </c:tx>
          <c:spPr>
            <a:solidFill>
              <a:srgbClr val="F4C2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Tabelle1!$A$2:$A$4</c:f>
              <c:strCache>
                <c:ptCount val="3"/>
                <c:pt idx="0">
                  <c:v>Produktion</c:v>
                </c:pt>
                <c:pt idx="1">
                  <c:v>Verkauf/Service</c:v>
                </c:pt>
                <c:pt idx="2">
                  <c:v>Medizin</c:v>
                </c:pt>
              </c:strCache>
            </c:strRef>
          </c:cat>
          <c:val>
            <c:numRef>
              <c:f>Tabelle1!$C$2:$C$4</c:f>
              <c:numCache>
                <c:formatCode>0%</c:formatCode>
                <c:ptCount val="3"/>
                <c:pt idx="0">
                  <c:v>0.28000000000000003</c:v>
                </c:pt>
                <c:pt idx="1">
                  <c:v>0.34</c:v>
                </c:pt>
                <c:pt idx="2">
                  <c:v>0.12</c:v>
                </c:pt>
              </c:numCache>
            </c:numRef>
          </c:val>
          <c:extLst>
            <c:ext xmlns:c16="http://schemas.microsoft.com/office/drawing/2014/chart" uri="{C3380CC4-5D6E-409C-BE32-E72D297353CC}">
              <c16:uniqueId val="{00000001-34BE-DA40-88EC-62F9169223EE}"/>
            </c:ext>
          </c:extLst>
        </c:ser>
        <c:dLbls>
          <c:showLegendKey val="0"/>
          <c:showVal val="0"/>
          <c:showCatName val="0"/>
          <c:showSerName val="0"/>
          <c:showPercent val="0"/>
          <c:showBubbleSize val="0"/>
        </c:dLbls>
        <c:gapWidth val="219"/>
        <c:overlap val="-27"/>
        <c:axId val="499904208"/>
        <c:axId val="499905920"/>
      </c:barChart>
      <c:catAx>
        <c:axId val="499904208"/>
        <c:scaling>
          <c:orientation val="minMax"/>
        </c:scaling>
        <c:delete val="1"/>
        <c:axPos val="b"/>
        <c:numFmt formatCode="General" sourceLinked="1"/>
        <c:majorTickMark val="none"/>
        <c:minorTickMark val="none"/>
        <c:tickLblPos val="nextTo"/>
        <c:crossAx val="499905920"/>
        <c:crosses val="autoZero"/>
        <c:auto val="1"/>
        <c:lblAlgn val="ctr"/>
        <c:lblOffset val="100"/>
        <c:noMultiLvlLbl val="0"/>
      </c:catAx>
      <c:valAx>
        <c:axId val="499905920"/>
        <c:scaling>
          <c:orientation val="minMax"/>
        </c:scaling>
        <c:delete val="1"/>
        <c:axPos val="l"/>
        <c:numFmt formatCode="0%" sourceLinked="1"/>
        <c:majorTickMark val="none"/>
        <c:minorTickMark val="none"/>
        <c:tickLblPos val="nextTo"/>
        <c:crossAx val="499904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91236852466387"/>
          <c:y val="2.0554929879166923E-2"/>
          <c:w val="0.62747963480858138"/>
          <c:h val="0.87172480047774981"/>
        </c:manualLayout>
      </c:layout>
      <c:barChart>
        <c:barDir val="bar"/>
        <c:grouping val="clustered"/>
        <c:varyColors val="0"/>
        <c:ser>
          <c:idx val="0"/>
          <c:order val="0"/>
          <c:tx>
            <c:strRef>
              <c:f>Tabelle1!$B$1</c:f>
              <c:strCache>
                <c:ptCount val="1"/>
                <c:pt idx="0">
                  <c:v>Datenreihe 1</c:v>
                </c:pt>
              </c:strCache>
            </c:strRef>
          </c:tx>
          <c:spPr>
            <a:solidFill>
              <a:srgbClr val="F4C223"/>
            </a:solidFill>
            <a:ln>
              <a:noFill/>
            </a:ln>
            <a:effectLst/>
          </c:spPr>
          <c:invertIfNegative val="0"/>
          <c:dPt>
            <c:idx val="3"/>
            <c:invertIfNegative val="0"/>
            <c:bubble3D val="0"/>
            <c:spPr>
              <a:solidFill>
                <a:srgbClr val="613D05"/>
              </a:solidFill>
              <a:ln>
                <a:noFill/>
              </a:ln>
              <a:effectLst/>
            </c:spPr>
            <c:extLst>
              <c:ext xmlns:c16="http://schemas.microsoft.com/office/drawing/2014/chart" uri="{C3380CC4-5D6E-409C-BE32-E72D297353CC}">
                <c16:uniqueId val="{00000004-6CED-AF47-8A43-CA2632C1525C}"/>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extLst>
                <c:ext xmlns:c16="http://schemas.microsoft.com/office/drawing/2014/chart" uri="{C3380CC4-5D6E-409C-BE32-E72D297353CC}">
                  <c16:uniqueId val="{00000004-6CED-AF47-8A43-CA2632C152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13D05"/>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Tabelle1!$A$2:$A$22</c:f>
              <c:strCache>
                <c:ptCount val="21"/>
                <c:pt idx="0">
                  <c:v>Rumänien</c:v>
                </c:pt>
                <c:pt idx="1">
                  <c:v>Polen</c:v>
                </c:pt>
                <c:pt idx="2">
                  <c:v>Italien</c:v>
                </c:pt>
                <c:pt idx="3">
                  <c:v>Deutschland</c:v>
                </c:pt>
                <c:pt idx="4">
                  <c:v>Litauen</c:v>
                </c:pt>
                <c:pt idx="5">
                  <c:v>EU</c:v>
                </c:pt>
                <c:pt idx="6">
                  <c:v>Portugal</c:v>
                </c:pt>
                <c:pt idx="7">
                  <c:v>Ungarn</c:v>
                </c:pt>
                <c:pt idx="8">
                  <c:v>Kroatien</c:v>
                </c:pt>
                <c:pt idx="9">
                  <c:v>Belgien</c:v>
                </c:pt>
                <c:pt idx="10">
                  <c:v>Frankreich</c:v>
                </c:pt>
                <c:pt idx="11">
                  <c:v>Luxemburg</c:v>
                </c:pt>
                <c:pt idx="12">
                  <c:v>Estland</c:v>
                </c:pt>
                <c:pt idx="13">
                  <c:v>Österreich</c:v>
                </c:pt>
                <c:pt idx="14">
                  <c:v>Spanien</c:v>
                </c:pt>
                <c:pt idx="15">
                  <c:v>Schweden</c:v>
                </c:pt>
                <c:pt idx="16">
                  <c:v>Tschechien</c:v>
                </c:pt>
                <c:pt idx="17">
                  <c:v>Dänemark</c:v>
                </c:pt>
                <c:pt idx="18">
                  <c:v>Schweiz</c:v>
                </c:pt>
                <c:pt idx="19">
                  <c:v>Finnland</c:v>
                </c:pt>
                <c:pt idx="20">
                  <c:v>Niederlande</c:v>
                </c:pt>
              </c:strCache>
            </c:strRef>
          </c:cat>
          <c:val>
            <c:numRef>
              <c:f>Tabelle1!$B$2:$B$22</c:f>
              <c:numCache>
                <c:formatCode>0.0%</c:formatCode>
                <c:ptCount val="21"/>
                <c:pt idx="0">
                  <c:v>0.27700000000000002</c:v>
                </c:pt>
                <c:pt idx="1">
                  <c:v>0.443</c:v>
                </c:pt>
                <c:pt idx="2">
                  <c:v>0.45800000000000002</c:v>
                </c:pt>
                <c:pt idx="3">
                  <c:v>0.52200000000000002</c:v>
                </c:pt>
                <c:pt idx="4">
                  <c:v>0.52900000000000003</c:v>
                </c:pt>
                <c:pt idx="5">
                  <c:v>0.55400000000000005</c:v>
                </c:pt>
                <c:pt idx="6">
                  <c:v>0.56000000000000005</c:v>
                </c:pt>
                <c:pt idx="7">
                  <c:v>0.58899999999999997</c:v>
                </c:pt>
                <c:pt idx="8">
                  <c:v>0.59</c:v>
                </c:pt>
                <c:pt idx="9">
                  <c:v>0.59399999999999997</c:v>
                </c:pt>
                <c:pt idx="10">
                  <c:v>0.59699999999999998</c:v>
                </c:pt>
                <c:pt idx="11">
                  <c:v>0.60099999999999998</c:v>
                </c:pt>
                <c:pt idx="12">
                  <c:v>0.626</c:v>
                </c:pt>
                <c:pt idx="13">
                  <c:v>0.64700000000000002</c:v>
                </c:pt>
                <c:pt idx="14">
                  <c:v>0.66200000000000003</c:v>
                </c:pt>
                <c:pt idx="15">
                  <c:v>0.66400000000000003</c:v>
                </c:pt>
                <c:pt idx="16">
                  <c:v>0.69099999999999995</c:v>
                </c:pt>
                <c:pt idx="17">
                  <c:v>0.69599999999999995</c:v>
                </c:pt>
                <c:pt idx="18">
                  <c:v>0.77500000000000002</c:v>
                </c:pt>
                <c:pt idx="19">
                  <c:v>0.82</c:v>
                </c:pt>
                <c:pt idx="20">
                  <c:v>0.82699999999999996</c:v>
                </c:pt>
              </c:numCache>
            </c:numRef>
          </c:val>
          <c:extLst>
            <c:ext xmlns:c16="http://schemas.microsoft.com/office/drawing/2014/chart" uri="{C3380CC4-5D6E-409C-BE32-E72D297353CC}">
              <c16:uniqueId val="{00000000-1C2C-2143-B18D-EEBEA5995BC2}"/>
            </c:ext>
          </c:extLst>
        </c:ser>
        <c:dLbls>
          <c:showLegendKey val="0"/>
          <c:showVal val="0"/>
          <c:showCatName val="0"/>
          <c:showSerName val="0"/>
          <c:showPercent val="0"/>
          <c:showBubbleSize val="0"/>
        </c:dLbls>
        <c:gapWidth val="30"/>
        <c:overlap val="100"/>
        <c:axId val="240904640"/>
        <c:axId val="240377216"/>
      </c:barChart>
      <c:catAx>
        <c:axId val="240904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240377216"/>
        <c:crosses val="autoZero"/>
        <c:auto val="1"/>
        <c:lblAlgn val="ctr"/>
        <c:lblOffset val="100"/>
        <c:noMultiLvlLbl val="0"/>
      </c:catAx>
      <c:valAx>
        <c:axId val="240377216"/>
        <c:scaling>
          <c:orientation val="minMax"/>
        </c:scaling>
        <c:delete val="1"/>
        <c:axPos val="b"/>
        <c:numFmt formatCode="0.0%" sourceLinked="1"/>
        <c:majorTickMark val="none"/>
        <c:minorTickMark val="none"/>
        <c:tickLblPos val="nextTo"/>
        <c:crossAx val="240904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91236852466387"/>
          <c:y val="2.1935084636574176E-2"/>
          <c:w val="0.72322573401041701"/>
          <c:h val="0.9557173994828585"/>
        </c:manualLayout>
      </c:layout>
      <c:barChart>
        <c:barDir val="bar"/>
        <c:grouping val="clustered"/>
        <c:varyColors val="0"/>
        <c:ser>
          <c:idx val="0"/>
          <c:order val="0"/>
          <c:tx>
            <c:strRef>
              <c:f>Tabelle1!$B$1</c:f>
              <c:strCache>
                <c:ptCount val="1"/>
                <c:pt idx="0">
                  <c:v>Datenreihe 2</c:v>
                </c:pt>
              </c:strCache>
            </c:strRef>
          </c:tx>
          <c:spPr>
            <a:solidFill>
              <a:srgbClr val="916A06"/>
            </a:solidFill>
            <a:ln w="6350">
              <a:noFill/>
            </a:ln>
            <a:effectLst/>
          </c:spPr>
          <c:invertIfNegative val="0"/>
          <c:dPt>
            <c:idx val="1"/>
            <c:invertIfNegative val="0"/>
            <c:bubble3D val="0"/>
            <c:spPr>
              <a:solidFill>
                <a:srgbClr val="613D05"/>
              </a:solidFill>
              <a:ln w="6350">
                <a:noFill/>
              </a:ln>
              <a:effectLst/>
            </c:spPr>
            <c:extLst>
              <c:ext xmlns:c16="http://schemas.microsoft.com/office/drawing/2014/chart" uri="{C3380CC4-5D6E-409C-BE32-E72D297353CC}">
                <c16:uniqueId val="{00000002-1A84-0141-B747-6BC480BEFFE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Tabelle1!$A$2:$A$22</c:f>
              <c:strCache>
                <c:ptCount val="21"/>
                <c:pt idx="0">
                  <c:v>Rumänien</c:v>
                </c:pt>
                <c:pt idx="1">
                  <c:v>Deutschland</c:v>
                </c:pt>
                <c:pt idx="2">
                  <c:v>Litauen</c:v>
                </c:pt>
                <c:pt idx="3">
                  <c:v>Estland</c:v>
                </c:pt>
                <c:pt idx="4">
                  <c:v>Polen</c:v>
                </c:pt>
                <c:pt idx="5">
                  <c:v>Italien</c:v>
                </c:pt>
                <c:pt idx="6">
                  <c:v>EU</c:v>
                </c:pt>
                <c:pt idx="7">
                  <c:v>Luxemburg</c:v>
                </c:pt>
                <c:pt idx="8">
                  <c:v>Belgien</c:v>
                </c:pt>
                <c:pt idx="9">
                  <c:v>Kroatien</c:v>
                </c:pt>
                <c:pt idx="10">
                  <c:v>Schweden</c:v>
                </c:pt>
                <c:pt idx="11">
                  <c:v>Frankreich</c:v>
                </c:pt>
                <c:pt idx="12">
                  <c:v>Österreich</c:v>
                </c:pt>
                <c:pt idx="13">
                  <c:v>Ungarn</c:v>
                </c:pt>
                <c:pt idx="14">
                  <c:v>Dänemark</c:v>
                </c:pt>
                <c:pt idx="15">
                  <c:v>Spanien</c:v>
                </c:pt>
                <c:pt idx="16">
                  <c:v>Schweiz</c:v>
                </c:pt>
                <c:pt idx="17">
                  <c:v>Portugal</c:v>
                </c:pt>
                <c:pt idx="18">
                  <c:v>Finnland</c:v>
                </c:pt>
                <c:pt idx="19">
                  <c:v>Tschechien</c:v>
                </c:pt>
                <c:pt idx="20">
                  <c:v>Niederlande</c:v>
                </c:pt>
              </c:strCache>
            </c:strRef>
          </c:cat>
          <c:val>
            <c:numRef>
              <c:f>Tabelle1!$B$2:$B$22</c:f>
              <c:numCache>
                <c:formatCode>0.0%</c:formatCode>
                <c:ptCount val="21"/>
                <c:pt idx="0">
                  <c:v>0.63900000000000001</c:v>
                </c:pt>
                <c:pt idx="1">
                  <c:v>0.72199999999999998</c:v>
                </c:pt>
                <c:pt idx="2">
                  <c:v>0.72299999999999998</c:v>
                </c:pt>
                <c:pt idx="3">
                  <c:v>0.72799999999999998</c:v>
                </c:pt>
                <c:pt idx="4">
                  <c:v>0.73399999999999999</c:v>
                </c:pt>
                <c:pt idx="5">
                  <c:v>0.74099999999999999</c:v>
                </c:pt>
                <c:pt idx="6">
                  <c:v>0.79600000000000004</c:v>
                </c:pt>
                <c:pt idx="7">
                  <c:v>0.79700000000000004</c:v>
                </c:pt>
                <c:pt idx="8">
                  <c:v>0.80900000000000005</c:v>
                </c:pt>
                <c:pt idx="9">
                  <c:v>0.81499999999999995</c:v>
                </c:pt>
                <c:pt idx="10">
                  <c:v>0.82399999999999995</c:v>
                </c:pt>
                <c:pt idx="11">
                  <c:v>0.82899999999999996</c:v>
                </c:pt>
                <c:pt idx="12">
                  <c:v>0.83099999999999996</c:v>
                </c:pt>
                <c:pt idx="13">
                  <c:v>0.83499999999999996</c:v>
                </c:pt>
                <c:pt idx="14">
                  <c:v>0.83499999999999996</c:v>
                </c:pt>
                <c:pt idx="15">
                  <c:v>0.85799999999999998</c:v>
                </c:pt>
                <c:pt idx="16">
                  <c:v>0.88100000000000001</c:v>
                </c:pt>
                <c:pt idx="17">
                  <c:v>0.88700000000000001</c:v>
                </c:pt>
                <c:pt idx="18">
                  <c:v>0.92300000000000004</c:v>
                </c:pt>
                <c:pt idx="19">
                  <c:v>0.92400000000000004</c:v>
                </c:pt>
                <c:pt idx="20">
                  <c:v>0.94399999999999995</c:v>
                </c:pt>
              </c:numCache>
            </c:numRef>
          </c:val>
          <c:extLst>
            <c:ext xmlns:c16="http://schemas.microsoft.com/office/drawing/2014/chart" uri="{C3380CC4-5D6E-409C-BE32-E72D297353CC}">
              <c16:uniqueId val="{00000000-1C2C-2143-B18D-EEBEA5995BC2}"/>
            </c:ext>
          </c:extLst>
        </c:ser>
        <c:dLbls>
          <c:showLegendKey val="0"/>
          <c:showVal val="0"/>
          <c:showCatName val="0"/>
          <c:showSerName val="0"/>
          <c:showPercent val="0"/>
          <c:showBubbleSize val="0"/>
        </c:dLbls>
        <c:gapWidth val="30"/>
        <c:overlap val="100"/>
        <c:axId val="240904640"/>
        <c:axId val="240377216"/>
      </c:barChart>
      <c:catAx>
        <c:axId val="240904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240377216"/>
        <c:crosses val="autoZero"/>
        <c:auto val="1"/>
        <c:lblAlgn val="ctr"/>
        <c:lblOffset val="100"/>
        <c:noMultiLvlLbl val="0"/>
      </c:catAx>
      <c:valAx>
        <c:axId val="240377216"/>
        <c:scaling>
          <c:orientation val="minMax"/>
        </c:scaling>
        <c:delete val="1"/>
        <c:axPos val="b"/>
        <c:numFmt formatCode="0.0%" sourceLinked="1"/>
        <c:majorTickMark val="none"/>
        <c:minorTickMark val="none"/>
        <c:tickLblPos val="nextTo"/>
        <c:crossAx val="240904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91236852466387"/>
          <c:y val="2.1935084636574176E-2"/>
          <c:w val="0.61805314658126731"/>
          <c:h val="0.9557173994828585"/>
        </c:manualLayout>
      </c:layout>
      <c:barChart>
        <c:barDir val="bar"/>
        <c:grouping val="clustered"/>
        <c:varyColors val="0"/>
        <c:ser>
          <c:idx val="0"/>
          <c:order val="0"/>
          <c:tx>
            <c:strRef>
              <c:f>Tabelle1!$B$1</c:f>
              <c:strCache>
                <c:ptCount val="1"/>
                <c:pt idx="0">
                  <c:v>Datenreihe 2</c:v>
                </c:pt>
              </c:strCache>
            </c:strRef>
          </c:tx>
          <c:spPr>
            <a:solidFill>
              <a:srgbClr val="C28E08"/>
            </a:solidFill>
            <a:ln w="6350">
              <a:noFill/>
            </a:ln>
            <a:effectLst/>
          </c:spPr>
          <c:invertIfNegative val="0"/>
          <c:dPt>
            <c:idx val="6"/>
            <c:invertIfNegative val="0"/>
            <c:bubble3D val="0"/>
            <c:spPr>
              <a:solidFill>
                <a:srgbClr val="613D05"/>
              </a:solidFill>
              <a:ln w="6350">
                <a:noFill/>
              </a:ln>
              <a:effectLst/>
            </c:spPr>
            <c:extLst>
              <c:ext xmlns:c16="http://schemas.microsoft.com/office/drawing/2014/chart" uri="{C3380CC4-5D6E-409C-BE32-E72D297353CC}">
                <c16:uniqueId val="{00000001-92C0-FE49-A44A-785D169F7915}"/>
              </c:ext>
            </c:extLst>
          </c:dPt>
          <c:dLbls>
            <c:dLbl>
              <c:idx val="0"/>
              <c:layout>
                <c:manualLayout>
                  <c:x val="-9.6330482783584456E-2"/>
                  <c:y val="-1.1012839463056131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9C-AC42-87AE-0AE6DDBD845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Tabelle1!$A$2:$A$22</c:f>
              <c:strCache>
                <c:ptCount val="21"/>
                <c:pt idx="0">
                  <c:v>Rumänien</c:v>
                </c:pt>
                <c:pt idx="1">
                  <c:v>Italien</c:v>
                </c:pt>
                <c:pt idx="2">
                  <c:v>Portugal</c:v>
                </c:pt>
                <c:pt idx="3">
                  <c:v>Kroatien</c:v>
                </c:pt>
                <c:pt idx="4">
                  <c:v>Polen</c:v>
                </c:pt>
                <c:pt idx="5">
                  <c:v>Luxemburg</c:v>
                </c:pt>
                <c:pt idx="6">
                  <c:v>Deutschland</c:v>
                </c:pt>
                <c:pt idx="7">
                  <c:v>Belgien</c:v>
                </c:pt>
                <c:pt idx="8">
                  <c:v>Ungarn</c:v>
                </c:pt>
                <c:pt idx="9">
                  <c:v>EU</c:v>
                </c:pt>
                <c:pt idx="10">
                  <c:v>Frankreich</c:v>
                </c:pt>
                <c:pt idx="11">
                  <c:v>Österreich</c:v>
                </c:pt>
                <c:pt idx="12">
                  <c:v>Spanien</c:v>
                </c:pt>
                <c:pt idx="13">
                  <c:v>Schweden</c:v>
                </c:pt>
                <c:pt idx="14">
                  <c:v>Litauen</c:v>
                </c:pt>
                <c:pt idx="15">
                  <c:v>Schweiz</c:v>
                </c:pt>
                <c:pt idx="16">
                  <c:v>Dänemark</c:v>
                </c:pt>
                <c:pt idx="17">
                  <c:v>Tschechien</c:v>
                </c:pt>
                <c:pt idx="18">
                  <c:v>Estland</c:v>
                </c:pt>
                <c:pt idx="19">
                  <c:v>Niederlande</c:v>
                </c:pt>
                <c:pt idx="20">
                  <c:v>Finnland</c:v>
                </c:pt>
              </c:strCache>
            </c:strRef>
          </c:cat>
          <c:val>
            <c:numRef>
              <c:f>Tabelle1!$B$2:$B$22</c:f>
              <c:numCache>
                <c:formatCode>0.0%</c:formatCode>
                <c:ptCount val="21"/>
                <c:pt idx="0">
                  <c:v>0.126</c:v>
                </c:pt>
                <c:pt idx="1">
                  <c:v>0.22600000000000001</c:v>
                </c:pt>
                <c:pt idx="2">
                  <c:v>0.23200000000000001</c:v>
                </c:pt>
                <c:pt idx="3">
                  <c:v>0.26100000000000001</c:v>
                </c:pt>
                <c:pt idx="4">
                  <c:v>0.316</c:v>
                </c:pt>
                <c:pt idx="5">
                  <c:v>0.317</c:v>
                </c:pt>
                <c:pt idx="6">
                  <c:v>0.318</c:v>
                </c:pt>
                <c:pt idx="7">
                  <c:v>0.32200000000000001</c:v>
                </c:pt>
                <c:pt idx="8">
                  <c:v>0.33400000000000002</c:v>
                </c:pt>
                <c:pt idx="9">
                  <c:v>0.33700000000000002</c:v>
                </c:pt>
                <c:pt idx="10">
                  <c:v>0.34599999999999997</c:v>
                </c:pt>
                <c:pt idx="11">
                  <c:v>0.372</c:v>
                </c:pt>
                <c:pt idx="12">
                  <c:v>0.435</c:v>
                </c:pt>
                <c:pt idx="13">
                  <c:v>0.48899999999999999</c:v>
                </c:pt>
                <c:pt idx="14">
                  <c:v>0.501</c:v>
                </c:pt>
                <c:pt idx="15">
                  <c:v>0.57699999999999996</c:v>
                </c:pt>
                <c:pt idx="16">
                  <c:v>0.58099999999999996</c:v>
                </c:pt>
                <c:pt idx="17">
                  <c:v>0.58599999999999997</c:v>
                </c:pt>
                <c:pt idx="18">
                  <c:v>0.60199999999999998</c:v>
                </c:pt>
                <c:pt idx="19">
                  <c:v>0.68100000000000005</c:v>
                </c:pt>
                <c:pt idx="20">
                  <c:v>0.78400000000000003</c:v>
                </c:pt>
              </c:numCache>
            </c:numRef>
          </c:val>
          <c:extLst>
            <c:ext xmlns:c16="http://schemas.microsoft.com/office/drawing/2014/chart" uri="{C3380CC4-5D6E-409C-BE32-E72D297353CC}">
              <c16:uniqueId val="{00000000-1C2C-2143-B18D-EEBEA5995BC2}"/>
            </c:ext>
          </c:extLst>
        </c:ser>
        <c:dLbls>
          <c:showLegendKey val="0"/>
          <c:showVal val="0"/>
          <c:showCatName val="0"/>
          <c:showSerName val="0"/>
          <c:showPercent val="0"/>
          <c:showBubbleSize val="0"/>
        </c:dLbls>
        <c:gapWidth val="30"/>
        <c:overlap val="100"/>
        <c:axId val="240904640"/>
        <c:axId val="240377216"/>
      </c:barChart>
      <c:catAx>
        <c:axId val="240904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de-DE"/>
          </a:p>
        </c:txPr>
        <c:crossAx val="240377216"/>
        <c:crosses val="autoZero"/>
        <c:auto val="1"/>
        <c:lblAlgn val="ctr"/>
        <c:lblOffset val="100"/>
        <c:noMultiLvlLbl val="0"/>
      </c:catAx>
      <c:valAx>
        <c:axId val="240377216"/>
        <c:scaling>
          <c:orientation val="minMax"/>
        </c:scaling>
        <c:delete val="1"/>
        <c:axPos val="b"/>
        <c:numFmt formatCode="0.0%" sourceLinked="1"/>
        <c:majorTickMark val="none"/>
        <c:minorTickMark val="none"/>
        <c:tickLblPos val="nextTo"/>
        <c:crossAx val="240904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06938578842627"/>
          <c:y val="3.2809377516628387E-2"/>
          <c:w val="0.47745374418191472"/>
          <c:h val="0.92929050719258122"/>
        </c:manualLayout>
      </c:layout>
      <c:barChart>
        <c:barDir val="bar"/>
        <c:grouping val="clustered"/>
        <c:varyColors val="0"/>
        <c:dLbls>
          <c:showLegendKey val="0"/>
          <c:showVal val="0"/>
          <c:showCatName val="0"/>
          <c:showSerName val="0"/>
          <c:showPercent val="0"/>
          <c:showBubbleSize val="0"/>
        </c:dLbls>
        <c:gapWidth val="101"/>
        <c:axId val="361693087"/>
        <c:axId val="617529599"/>
      </c:barChart>
      <c:catAx>
        <c:axId val="361693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17529599"/>
        <c:crosses val="autoZero"/>
        <c:auto val="1"/>
        <c:lblAlgn val="ctr"/>
        <c:lblOffset val="100"/>
        <c:noMultiLvlLbl val="0"/>
      </c:catAx>
      <c:valAx>
        <c:axId val="617529599"/>
        <c:scaling>
          <c:orientation val="minMax"/>
        </c:scaling>
        <c:delete val="1"/>
        <c:axPos val="b"/>
        <c:numFmt formatCode="0%" sourceLinked="1"/>
        <c:majorTickMark val="none"/>
        <c:minorTickMark val="none"/>
        <c:tickLblPos val="nextTo"/>
        <c:crossAx val="361693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54563563520305"/>
          <c:y val="2.3538853472490585E-3"/>
          <c:w val="0.48664128899001924"/>
          <c:h val="0.97175337583301125"/>
        </c:manualLayout>
      </c:layout>
      <c:barChart>
        <c:barDir val="bar"/>
        <c:grouping val="clustered"/>
        <c:varyColors val="0"/>
        <c:ser>
          <c:idx val="0"/>
          <c:order val="0"/>
          <c:tx>
            <c:strRef>
              <c:f>Tabelle1!$B$1</c:f>
              <c:strCache>
                <c:ptCount val="1"/>
                <c:pt idx="0">
                  <c:v>Datenreihe 1</c:v>
                </c:pt>
              </c:strCache>
            </c:strRef>
          </c:tx>
          <c:spPr>
            <a:solidFill>
              <a:srgbClr val="C28E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Verträge ausarbeiten</c:v>
                </c:pt>
                <c:pt idx="1">
                  <c:v>Personalbeschaffung</c:v>
                </c:pt>
                <c:pt idx="2">
                  <c:v>Verwaltung der Lieferkette</c:v>
                </c:pt>
                <c:pt idx="3">
                  <c:v>Automatisierte E-Mails</c:v>
                </c:pt>
                <c:pt idx="4">
                  <c:v>Kundenbetreuung &amp; interner Helpdesk</c:v>
                </c:pt>
                <c:pt idx="5">
                  <c:v>Dokumente bearbeiten &amp; Zeit erfassen</c:v>
                </c:pt>
                <c:pt idx="6">
                  <c:v>Kunden- und Wettbewerbsinformationen erforschen</c:v>
                </c:pt>
                <c:pt idx="7">
                  <c:v>Marketinginhalte erstellen</c:v>
                </c:pt>
                <c:pt idx="8">
                  <c:v>Datenanalyse</c:v>
                </c:pt>
              </c:strCache>
            </c:strRef>
          </c:cat>
          <c:val>
            <c:numRef>
              <c:f>Tabelle1!$B$2:$B$10</c:f>
              <c:numCache>
                <c:formatCode>0%</c:formatCode>
                <c:ptCount val="9"/>
                <c:pt idx="0">
                  <c:v>0.56999999999999995</c:v>
                </c:pt>
                <c:pt idx="1">
                  <c:v>0.67</c:v>
                </c:pt>
                <c:pt idx="2">
                  <c:v>0.71</c:v>
                </c:pt>
                <c:pt idx="3">
                  <c:v>0.82</c:v>
                </c:pt>
                <c:pt idx="4">
                  <c:v>0.82</c:v>
                </c:pt>
                <c:pt idx="5">
                  <c:v>0.84</c:v>
                </c:pt>
                <c:pt idx="6">
                  <c:v>0.84</c:v>
                </c:pt>
                <c:pt idx="7">
                  <c:v>0.87</c:v>
                </c:pt>
                <c:pt idx="8">
                  <c:v>0.89</c:v>
                </c:pt>
              </c:numCache>
            </c:numRef>
          </c:val>
          <c:extLst>
            <c:ext xmlns:c16="http://schemas.microsoft.com/office/drawing/2014/chart" uri="{C3380CC4-5D6E-409C-BE32-E72D297353CC}">
              <c16:uniqueId val="{00000000-EA14-9347-95D9-5E13E1CAC5DF}"/>
            </c:ext>
          </c:extLst>
        </c:ser>
        <c:dLbls>
          <c:showLegendKey val="0"/>
          <c:showVal val="0"/>
          <c:showCatName val="0"/>
          <c:showSerName val="0"/>
          <c:showPercent val="0"/>
          <c:showBubbleSize val="0"/>
        </c:dLbls>
        <c:gapWidth val="122"/>
        <c:axId val="993338496"/>
        <c:axId val="380176320"/>
      </c:barChart>
      <c:catAx>
        <c:axId val="993338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crossAx val="380176320"/>
        <c:crosses val="autoZero"/>
        <c:auto val="1"/>
        <c:lblAlgn val="ctr"/>
        <c:lblOffset val="100"/>
        <c:noMultiLvlLbl val="0"/>
      </c:catAx>
      <c:valAx>
        <c:axId val="380176320"/>
        <c:scaling>
          <c:orientation val="minMax"/>
        </c:scaling>
        <c:delete val="1"/>
        <c:axPos val="b"/>
        <c:numFmt formatCode="0%" sourceLinked="1"/>
        <c:majorTickMark val="none"/>
        <c:minorTickMark val="none"/>
        <c:tickLblPos val="nextTo"/>
        <c:crossAx val="99333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49937918872245"/>
          <c:y val="2.8138024158820111E-2"/>
          <c:w val="0.49750055869864385"/>
          <c:h val="0.94372395168235979"/>
        </c:manualLayout>
      </c:layout>
      <c:barChart>
        <c:barDir val="bar"/>
        <c:grouping val="stacked"/>
        <c:varyColors val="0"/>
        <c:ser>
          <c:idx val="0"/>
          <c:order val="0"/>
          <c:tx>
            <c:strRef>
              <c:f>Tabelle1!$B$1</c:f>
              <c:strCache>
                <c:ptCount val="1"/>
                <c:pt idx="0">
                  <c:v>Ausgezeichnete Fähigkeiten</c:v>
                </c:pt>
              </c:strCache>
            </c:strRef>
          </c:tx>
          <c:spPr>
            <a:solidFill>
              <a:srgbClr val="916A08"/>
            </a:solidFill>
            <a:ln>
              <a:noFill/>
            </a:ln>
            <a:effectLst/>
          </c:spPr>
          <c:invertIfNegative val="0"/>
          <c:dLbls>
            <c:dLbl>
              <c:idx val="24"/>
              <c:layout>
                <c:manualLayout>
                  <c:x val="1.298942384745711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D06-154B-AFC6-16329344E7F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Tabelle1!$A$2:$A$26</c:f>
              <c:strCache>
                <c:ptCount val="25"/>
                <c:pt idx="0">
                  <c:v>Aktienhandel</c:v>
                </c:pt>
                <c:pt idx="1">
                  <c:v>Sales</c:v>
                </c:pt>
                <c:pt idx="2">
                  <c:v>Management</c:v>
                </c:pt>
                <c:pt idx="3">
                  <c:v>Kundendienst</c:v>
                </c:pt>
                <c:pt idx="4">
                  <c:v>Medizinische Information</c:v>
                </c:pt>
                <c:pt idx="5">
                  <c:v>Bildung / Instruktion</c:v>
                </c:pt>
                <c:pt idx="6">
                  <c:v>Versicherung</c:v>
                </c:pt>
                <c:pt idx="7">
                  <c:v>Elektroingenieure</c:v>
                </c:pt>
                <c:pt idx="8">
                  <c:v>Architektur</c:v>
                </c:pt>
                <c:pt idx="9">
                  <c:v>Kunst / Unterhaltung</c:v>
                </c:pt>
                <c:pt idx="10">
                  <c:v>Forschung und Entwicklung</c:v>
                </c:pt>
                <c:pt idx="11">
                  <c:v>Verwaltung</c:v>
                </c:pt>
                <c:pt idx="12">
                  <c:v>Projektmanangement</c:v>
                </c:pt>
                <c:pt idx="13">
                  <c:v>Industrial Engineering</c:v>
                </c:pt>
                <c:pt idx="14">
                  <c:v>Logistik-Unterstützung</c:v>
                </c:pt>
                <c:pt idx="15">
                  <c:v>Marketing</c:v>
                </c:pt>
                <c:pt idx="16">
                  <c:v>Banking / Finanzen</c:v>
                </c:pt>
                <c:pt idx="17">
                  <c:v>Medien / Kommunikation</c:v>
                </c:pt>
                <c:pt idx="18">
                  <c:v>HR</c:v>
                </c:pt>
                <c:pt idx="19">
                  <c:v>Buchhaltung</c:v>
                </c:pt>
                <c:pt idx="20">
                  <c:v>Information Design / Dokumentation</c:v>
                </c:pt>
                <c:pt idx="21">
                  <c:v>Recht</c:v>
                </c:pt>
                <c:pt idx="22">
                  <c:v>Mathematiker</c:v>
                </c:pt>
                <c:pt idx="23">
                  <c:v>IT Operations / Helpdesk</c:v>
                </c:pt>
                <c:pt idx="24">
                  <c:v>Softwareentwickler</c:v>
                </c:pt>
              </c:strCache>
            </c:strRef>
          </c:cat>
          <c:val>
            <c:numRef>
              <c:f>Tabelle1!$B$2:$B$26</c:f>
              <c:numCache>
                <c:formatCode>General</c:formatCode>
                <c:ptCount val="25"/>
                <c:pt idx="0">
                  <c:v>19</c:v>
                </c:pt>
                <c:pt idx="1">
                  <c:v>19.5</c:v>
                </c:pt>
                <c:pt idx="2">
                  <c:v>19.5</c:v>
                </c:pt>
                <c:pt idx="3">
                  <c:v>21</c:v>
                </c:pt>
                <c:pt idx="4">
                  <c:v>16</c:v>
                </c:pt>
                <c:pt idx="5">
                  <c:v>24</c:v>
                </c:pt>
                <c:pt idx="6">
                  <c:v>23</c:v>
                </c:pt>
                <c:pt idx="7">
                  <c:v>10</c:v>
                </c:pt>
                <c:pt idx="8">
                  <c:v>10</c:v>
                </c:pt>
                <c:pt idx="9">
                  <c:v>14</c:v>
                </c:pt>
                <c:pt idx="10">
                  <c:v>13</c:v>
                </c:pt>
                <c:pt idx="11">
                  <c:v>20</c:v>
                </c:pt>
                <c:pt idx="12">
                  <c:v>13</c:v>
                </c:pt>
                <c:pt idx="13">
                  <c:v>8</c:v>
                </c:pt>
                <c:pt idx="14">
                  <c:v>18</c:v>
                </c:pt>
                <c:pt idx="15">
                  <c:v>17</c:v>
                </c:pt>
                <c:pt idx="16">
                  <c:v>28</c:v>
                </c:pt>
                <c:pt idx="17">
                  <c:v>20</c:v>
                </c:pt>
                <c:pt idx="18">
                  <c:v>18</c:v>
                </c:pt>
                <c:pt idx="19">
                  <c:v>39.5</c:v>
                </c:pt>
                <c:pt idx="20">
                  <c:v>10.5</c:v>
                </c:pt>
                <c:pt idx="21">
                  <c:v>22</c:v>
                </c:pt>
                <c:pt idx="22">
                  <c:v>11</c:v>
                </c:pt>
                <c:pt idx="23">
                  <c:v>6</c:v>
                </c:pt>
                <c:pt idx="24">
                  <c:v>3.5</c:v>
                </c:pt>
              </c:numCache>
            </c:numRef>
          </c:val>
          <c:extLst>
            <c:ext xmlns:c16="http://schemas.microsoft.com/office/drawing/2014/chart" uri="{C3380CC4-5D6E-409C-BE32-E72D297353CC}">
              <c16:uniqueId val="{00000000-0D06-154B-AFC6-16329344E7F7}"/>
            </c:ext>
          </c:extLst>
        </c:ser>
        <c:ser>
          <c:idx val="1"/>
          <c:order val="1"/>
          <c:tx>
            <c:strRef>
              <c:f>Tabelle1!$C$1</c:f>
              <c:strCache>
                <c:ptCount val="1"/>
                <c:pt idx="0">
                  <c:v>Gute Fähigkeiten</c:v>
                </c:pt>
              </c:strCache>
            </c:strRef>
          </c:tx>
          <c:spPr>
            <a:solidFill>
              <a:srgbClr val="F3C02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Tabelle1!$A$2:$A$26</c:f>
              <c:strCache>
                <c:ptCount val="25"/>
                <c:pt idx="0">
                  <c:v>Aktienhandel</c:v>
                </c:pt>
                <c:pt idx="1">
                  <c:v>Sales</c:v>
                </c:pt>
                <c:pt idx="2">
                  <c:v>Management</c:v>
                </c:pt>
                <c:pt idx="3">
                  <c:v>Kundendienst</c:v>
                </c:pt>
                <c:pt idx="4">
                  <c:v>Medizinische Information</c:v>
                </c:pt>
                <c:pt idx="5">
                  <c:v>Bildung / Instruktion</c:v>
                </c:pt>
                <c:pt idx="6">
                  <c:v>Versicherung</c:v>
                </c:pt>
                <c:pt idx="7">
                  <c:v>Elektroingenieure</c:v>
                </c:pt>
                <c:pt idx="8">
                  <c:v>Architektur</c:v>
                </c:pt>
                <c:pt idx="9">
                  <c:v>Kunst / Unterhaltung</c:v>
                </c:pt>
                <c:pt idx="10">
                  <c:v>Forschung und Entwicklung</c:v>
                </c:pt>
                <c:pt idx="11">
                  <c:v>Verwaltung</c:v>
                </c:pt>
                <c:pt idx="12">
                  <c:v>Projektmanangement</c:v>
                </c:pt>
                <c:pt idx="13">
                  <c:v>Industrial Engineering</c:v>
                </c:pt>
                <c:pt idx="14">
                  <c:v>Logistik-Unterstützung</c:v>
                </c:pt>
                <c:pt idx="15">
                  <c:v>Marketing</c:v>
                </c:pt>
                <c:pt idx="16">
                  <c:v>Banking / Finanzen</c:v>
                </c:pt>
                <c:pt idx="17">
                  <c:v>Medien / Kommunikation</c:v>
                </c:pt>
                <c:pt idx="18">
                  <c:v>HR</c:v>
                </c:pt>
                <c:pt idx="19">
                  <c:v>Buchhaltung</c:v>
                </c:pt>
                <c:pt idx="20">
                  <c:v>Information Design / Dokumentation</c:v>
                </c:pt>
                <c:pt idx="21">
                  <c:v>Recht</c:v>
                </c:pt>
                <c:pt idx="22">
                  <c:v>Mathematiker</c:v>
                </c:pt>
                <c:pt idx="23">
                  <c:v>IT Operations / Helpdesk</c:v>
                </c:pt>
                <c:pt idx="24">
                  <c:v>Softwareentwickler</c:v>
                </c:pt>
              </c:strCache>
            </c:strRef>
          </c:cat>
          <c:val>
            <c:numRef>
              <c:f>Tabelle1!$C$2:$C$26</c:f>
              <c:numCache>
                <c:formatCode>General</c:formatCode>
                <c:ptCount val="25"/>
                <c:pt idx="0">
                  <c:v>47.5</c:v>
                </c:pt>
                <c:pt idx="1">
                  <c:v>47.5</c:v>
                </c:pt>
                <c:pt idx="2">
                  <c:v>47.4</c:v>
                </c:pt>
                <c:pt idx="3">
                  <c:v>48.5</c:v>
                </c:pt>
                <c:pt idx="4">
                  <c:v>53.5</c:v>
                </c:pt>
                <c:pt idx="5">
                  <c:v>46</c:v>
                </c:pt>
                <c:pt idx="6">
                  <c:v>47</c:v>
                </c:pt>
                <c:pt idx="7">
                  <c:v>60.5</c:v>
                </c:pt>
                <c:pt idx="8">
                  <c:v>65</c:v>
                </c:pt>
                <c:pt idx="9">
                  <c:v>65</c:v>
                </c:pt>
                <c:pt idx="10">
                  <c:v>67</c:v>
                </c:pt>
                <c:pt idx="11">
                  <c:v>60.5</c:v>
                </c:pt>
                <c:pt idx="12">
                  <c:v>68</c:v>
                </c:pt>
                <c:pt idx="13">
                  <c:v>73.5</c:v>
                </c:pt>
                <c:pt idx="14">
                  <c:v>65</c:v>
                </c:pt>
                <c:pt idx="15">
                  <c:v>67</c:v>
                </c:pt>
                <c:pt idx="16">
                  <c:v>57</c:v>
                </c:pt>
                <c:pt idx="17">
                  <c:v>67</c:v>
                </c:pt>
                <c:pt idx="18">
                  <c:v>71</c:v>
                </c:pt>
                <c:pt idx="19">
                  <c:v>51.5</c:v>
                </c:pt>
                <c:pt idx="20">
                  <c:v>81</c:v>
                </c:pt>
                <c:pt idx="21">
                  <c:v>69.5</c:v>
                </c:pt>
                <c:pt idx="22">
                  <c:v>82</c:v>
                </c:pt>
                <c:pt idx="23">
                  <c:v>88</c:v>
                </c:pt>
                <c:pt idx="24">
                  <c:v>92.5</c:v>
                </c:pt>
              </c:numCache>
            </c:numRef>
          </c:val>
          <c:extLst>
            <c:ext xmlns:c16="http://schemas.microsoft.com/office/drawing/2014/chart" uri="{C3380CC4-5D6E-409C-BE32-E72D297353CC}">
              <c16:uniqueId val="{00000001-0D06-154B-AFC6-16329344E7F7}"/>
            </c:ext>
          </c:extLst>
        </c:ser>
        <c:dLbls>
          <c:showLegendKey val="0"/>
          <c:showVal val="0"/>
          <c:showCatName val="0"/>
          <c:showSerName val="0"/>
          <c:showPercent val="0"/>
          <c:showBubbleSize val="0"/>
        </c:dLbls>
        <c:gapWidth val="16"/>
        <c:overlap val="100"/>
        <c:axId val="513769215"/>
        <c:axId val="513139423"/>
      </c:barChart>
      <c:catAx>
        <c:axId val="513769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513139423"/>
        <c:crosses val="autoZero"/>
        <c:auto val="1"/>
        <c:lblAlgn val="ctr"/>
        <c:lblOffset val="100"/>
        <c:noMultiLvlLbl val="0"/>
      </c:catAx>
      <c:valAx>
        <c:axId val="513139423"/>
        <c:scaling>
          <c:orientation val="minMax"/>
        </c:scaling>
        <c:delete val="1"/>
        <c:axPos val="b"/>
        <c:numFmt formatCode="General" sourceLinked="1"/>
        <c:majorTickMark val="none"/>
        <c:minorTickMark val="none"/>
        <c:tickLblPos val="nextTo"/>
        <c:crossAx val="513769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Tabelle1!$B$1</c:f>
              <c:strCache>
                <c:ptCount val="1"/>
                <c:pt idx="0">
                  <c:v>Datenreihe 1</c:v>
                </c:pt>
              </c:strCache>
            </c:strRef>
          </c:tx>
          <c:spPr>
            <a:solidFill>
              <a:srgbClr val="F3C02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Welt</c:v>
                </c:pt>
                <c:pt idx="1">
                  <c:v>Hochentwickelte Länder</c:v>
                </c:pt>
                <c:pt idx="2">
                  <c:v>Emerging Markets</c:v>
                </c:pt>
                <c:pt idx="3">
                  <c:v>Low-Income-Countries</c:v>
                </c:pt>
              </c:strCache>
            </c:strRef>
          </c:cat>
          <c:val>
            <c:numRef>
              <c:f>Tabelle1!$B$2:$B$5</c:f>
              <c:numCache>
                <c:formatCode>General</c:formatCode>
                <c:ptCount val="4"/>
                <c:pt idx="0">
                  <c:v>17</c:v>
                </c:pt>
                <c:pt idx="1">
                  <c:v>29</c:v>
                </c:pt>
                <c:pt idx="2">
                  <c:v>16</c:v>
                </c:pt>
                <c:pt idx="3">
                  <c:v>11</c:v>
                </c:pt>
              </c:numCache>
            </c:numRef>
          </c:val>
          <c:extLst>
            <c:ext xmlns:c16="http://schemas.microsoft.com/office/drawing/2014/chart" uri="{C3380CC4-5D6E-409C-BE32-E72D297353CC}">
              <c16:uniqueId val="{00000000-A8BA-6749-A713-C62100785E98}"/>
            </c:ext>
          </c:extLst>
        </c:ser>
        <c:ser>
          <c:idx val="1"/>
          <c:order val="1"/>
          <c:tx>
            <c:strRef>
              <c:f>Tabelle1!$C$1</c:f>
              <c:strCache>
                <c:ptCount val="1"/>
                <c:pt idx="0">
                  <c:v>Datenreihe 2</c:v>
                </c:pt>
              </c:strCache>
            </c:strRef>
          </c:tx>
          <c:spPr>
            <a:solidFill>
              <a:srgbClr val="C28E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Welt</c:v>
                </c:pt>
                <c:pt idx="1">
                  <c:v>Hochentwickelte Länder</c:v>
                </c:pt>
                <c:pt idx="2">
                  <c:v>Emerging Markets</c:v>
                </c:pt>
                <c:pt idx="3">
                  <c:v>Low-Income-Countries</c:v>
                </c:pt>
              </c:strCache>
            </c:strRef>
          </c:cat>
          <c:val>
            <c:numRef>
              <c:f>Tabelle1!$C$2:$C$5</c:f>
              <c:numCache>
                <c:formatCode>General</c:formatCode>
                <c:ptCount val="4"/>
                <c:pt idx="0">
                  <c:v>20</c:v>
                </c:pt>
                <c:pt idx="1">
                  <c:v>31</c:v>
                </c:pt>
                <c:pt idx="2">
                  <c:v>18</c:v>
                </c:pt>
                <c:pt idx="3">
                  <c:v>10</c:v>
                </c:pt>
              </c:numCache>
            </c:numRef>
          </c:val>
          <c:extLst>
            <c:ext xmlns:c16="http://schemas.microsoft.com/office/drawing/2014/chart" uri="{C3380CC4-5D6E-409C-BE32-E72D297353CC}">
              <c16:uniqueId val="{00000001-A8BA-6749-A713-C62100785E98}"/>
            </c:ext>
          </c:extLst>
        </c:ser>
        <c:ser>
          <c:idx val="2"/>
          <c:order val="2"/>
          <c:tx>
            <c:strRef>
              <c:f>Tabelle1!$D$1</c:f>
              <c:strCache>
                <c:ptCount val="1"/>
                <c:pt idx="0">
                  <c:v>Datenreihe 3</c:v>
                </c:pt>
              </c:strCache>
            </c:strRef>
          </c:tx>
          <c:spPr>
            <a:solidFill>
              <a:srgbClr val="6DA0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Welt</c:v>
                </c:pt>
                <c:pt idx="1">
                  <c:v>Hochentwickelte Länder</c:v>
                </c:pt>
                <c:pt idx="2">
                  <c:v>Emerging Markets</c:v>
                </c:pt>
                <c:pt idx="3">
                  <c:v>Low-Income-Countries</c:v>
                </c:pt>
              </c:strCache>
            </c:strRef>
          </c:cat>
          <c:val>
            <c:numRef>
              <c:f>Tabelle1!$D$2:$D$5</c:f>
              <c:numCache>
                <c:formatCode>General</c:formatCode>
                <c:ptCount val="4"/>
                <c:pt idx="0">
                  <c:v>63</c:v>
                </c:pt>
                <c:pt idx="1">
                  <c:v>40</c:v>
                </c:pt>
                <c:pt idx="2">
                  <c:v>66</c:v>
                </c:pt>
                <c:pt idx="3">
                  <c:v>79</c:v>
                </c:pt>
              </c:numCache>
            </c:numRef>
          </c:val>
          <c:extLst>
            <c:ext xmlns:c16="http://schemas.microsoft.com/office/drawing/2014/chart" uri="{C3380CC4-5D6E-409C-BE32-E72D297353CC}">
              <c16:uniqueId val="{00000002-A8BA-6749-A713-C62100785E98}"/>
            </c:ext>
          </c:extLst>
        </c:ser>
        <c:dLbls>
          <c:showLegendKey val="0"/>
          <c:showVal val="0"/>
          <c:showCatName val="0"/>
          <c:showSerName val="0"/>
          <c:showPercent val="0"/>
          <c:showBubbleSize val="0"/>
        </c:dLbls>
        <c:gapWidth val="80"/>
        <c:overlap val="100"/>
        <c:axId val="1752831903"/>
        <c:axId val="1752833615"/>
      </c:barChart>
      <c:catAx>
        <c:axId val="1752831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crossAx val="1752833615"/>
        <c:crosses val="autoZero"/>
        <c:auto val="1"/>
        <c:lblAlgn val="ctr"/>
        <c:lblOffset val="100"/>
        <c:noMultiLvlLbl val="0"/>
      </c:catAx>
      <c:valAx>
        <c:axId val="1752833615"/>
        <c:scaling>
          <c:orientation val="minMax"/>
        </c:scaling>
        <c:delete val="1"/>
        <c:axPos val="l"/>
        <c:numFmt formatCode="0%" sourceLinked="1"/>
        <c:majorTickMark val="none"/>
        <c:minorTickMark val="none"/>
        <c:tickLblPos val="nextTo"/>
        <c:crossAx val="175283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5135911833647"/>
          <c:y val="8.9564853688135271E-2"/>
          <c:w val="0.82179592878818841"/>
          <c:h val="0.8244094876901219"/>
        </c:manualLayout>
      </c:layout>
      <c:barChart>
        <c:barDir val="bar"/>
        <c:grouping val="clustered"/>
        <c:varyColors val="0"/>
        <c:ser>
          <c:idx val="0"/>
          <c:order val="0"/>
          <c:tx>
            <c:strRef>
              <c:f>Tabelle1!$B$1</c:f>
              <c:strCache>
                <c:ptCount val="1"/>
                <c:pt idx="0">
                  <c:v>Stark/eher negativ</c:v>
                </c:pt>
              </c:strCache>
            </c:strRef>
          </c:tx>
          <c:spPr>
            <a:solidFill>
              <a:srgbClr val="2962A3"/>
            </a:solidFill>
            <a:ln>
              <a:noFill/>
            </a:ln>
            <a:effectLst/>
          </c:spPr>
          <c:invertIfNegative val="0"/>
          <c:cat>
            <c:strRef>
              <c:f>Tabelle1!$A$2:$A$9</c:f>
              <c:strCache>
                <c:ptCount val="8"/>
                <c:pt idx="0">
                  <c:v>Privatsphäre</c:v>
                </c:pt>
                <c:pt idx="1">
                  <c:v>Job-Chancen</c:v>
                </c:pt>
                <c:pt idx="2">
                  <c:v>Physische und mentale Gesundheit</c:v>
                </c:pt>
                <c:pt idx="3">
                  <c:v>Interaktionen mit Behörden und Unternehmen</c:v>
                </c:pt>
                <c:pt idx="4">
                  <c:v>Freizeitgestaltung</c:v>
                </c:pt>
                <c:pt idx="5">
                  <c:v>Zugang zu Wissen/Informationen von akkuraten, vertraueneswürdigen Quellen</c:v>
                </c:pt>
                <c:pt idx="6">
                  <c:v>Shopping</c:v>
                </c:pt>
                <c:pt idx="7">
                  <c:v>Tägliche Arbeit</c:v>
                </c:pt>
              </c:strCache>
            </c:strRef>
          </c:cat>
          <c:val>
            <c:numRef>
              <c:f>Tabelle1!$B$2:$B$9</c:f>
              <c:numCache>
                <c:formatCode>0%</c:formatCode>
                <c:ptCount val="8"/>
                <c:pt idx="0">
                  <c:v>-0.79</c:v>
                </c:pt>
                <c:pt idx="1">
                  <c:v>-0.43</c:v>
                </c:pt>
                <c:pt idx="2">
                  <c:v>-0.31</c:v>
                </c:pt>
                <c:pt idx="3">
                  <c:v>-0.31</c:v>
                </c:pt>
                <c:pt idx="4">
                  <c:v>-0.24</c:v>
                </c:pt>
                <c:pt idx="5">
                  <c:v>-0.34</c:v>
                </c:pt>
                <c:pt idx="6">
                  <c:v>-0.13</c:v>
                </c:pt>
                <c:pt idx="7">
                  <c:v>-0.08</c:v>
                </c:pt>
              </c:numCache>
            </c:numRef>
          </c:val>
          <c:extLst>
            <c:ext xmlns:c16="http://schemas.microsoft.com/office/drawing/2014/chart" uri="{C3380CC4-5D6E-409C-BE32-E72D297353CC}">
              <c16:uniqueId val="{00000000-202C-CA4B-91B6-A959A0DD4A98}"/>
            </c:ext>
          </c:extLst>
        </c:ser>
        <c:ser>
          <c:idx val="1"/>
          <c:order val="1"/>
          <c:tx>
            <c:strRef>
              <c:f>Tabelle1!$C$1</c:f>
              <c:strCache>
                <c:ptCount val="1"/>
                <c:pt idx="0">
                  <c:v>Stark/eher positiv</c:v>
                </c:pt>
              </c:strCache>
            </c:strRef>
          </c:tx>
          <c:spPr>
            <a:solidFill>
              <a:srgbClr val="C28E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Privatsphäre</c:v>
                </c:pt>
                <c:pt idx="1">
                  <c:v>Job-Chancen</c:v>
                </c:pt>
                <c:pt idx="2">
                  <c:v>Physische und mentale Gesundheit</c:v>
                </c:pt>
                <c:pt idx="3">
                  <c:v>Interaktionen mit Behörden und Unternehmen</c:v>
                </c:pt>
                <c:pt idx="4">
                  <c:v>Freizeitgestaltung</c:v>
                </c:pt>
                <c:pt idx="5">
                  <c:v>Zugang zu Wissen/Informationen von akkuraten, vertraueneswürdigen Quellen</c:v>
                </c:pt>
                <c:pt idx="6">
                  <c:v>Shopping</c:v>
                </c:pt>
                <c:pt idx="7">
                  <c:v>Tägliche Arbeit</c:v>
                </c:pt>
              </c:strCache>
            </c:strRef>
          </c:cat>
          <c:val>
            <c:numRef>
              <c:f>Tabelle1!$C$2:$C$9</c:f>
              <c:numCache>
                <c:formatCode>0%</c:formatCode>
                <c:ptCount val="8"/>
                <c:pt idx="0">
                  <c:v>7.0000000000000007E-2</c:v>
                </c:pt>
                <c:pt idx="1">
                  <c:v>0.27</c:v>
                </c:pt>
                <c:pt idx="2">
                  <c:v>0.3</c:v>
                </c:pt>
                <c:pt idx="3">
                  <c:v>0.39</c:v>
                </c:pt>
                <c:pt idx="4">
                  <c:v>0.42</c:v>
                </c:pt>
                <c:pt idx="5">
                  <c:v>0.43</c:v>
                </c:pt>
                <c:pt idx="6">
                  <c:v>0.71</c:v>
                </c:pt>
                <c:pt idx="7">
                  <c:v>0.73</c:v>
                </c:pt>
              </c:numCache>
            </c:numRef>
          </c:val>
          <c:extLst>
            <c:ext xmlns:c16="http://schemas.microsoft.com/office/drawing/2014/chart" uri="{C3380CC4-5D6E-409C-BE32-E72D297353CC}">
              <c16:uniqueId val="{00000001-202C-CA4B-91B6-A959A0DD4A98}"/>
            </c:ext>
          </c:extLst>
        </c:ser>
        <c:dLbls>
          <c:showLegendKey val="0"/>
          <c:showVal val="0"/>
          <c:showCatName val="0"/>
          <c:showSerName val="0"/>
          <c:showPercent val="0"/>
          <c:showBubbleSize val="0"/>
        </c:dLbls>
        <c:gapWidth val="74"/>
        <c:overlap val="100"/>
        <c:axId val="366895024"/>
        <c:axId val="366960848"/>
      </c:barChart>
      <c:catAx>
        <c:axId val="366895024"/>
        <c:scaling>
          <c:orientation val="minMax"/>
        </c:scaling>
        <c:delete val="1"/>
        <c:axPos val="l"/>
        <c:numFmt formatCode="General" sourceLinked="1"/>
        <c:majorTickMark val="none"/>
        <c:minorTickMark val="none"/>
        <c:tickLblPos val="nextTo"/>
        <c:crossAx val="366960848"/>
        <c:crosses val="autoZero"/>
        <c:auto val="1"/>
        <c:lblAlgn val="ctr"/>
        <c:lblOffset val="1000"/>
        <c:noMultiLvlLbl val="0"/>
      </c:catAx>
      <c:valAx>
        <c:axId val="366960848"/>
        <c:scaling>
          <c:orientation val="minMax"/>
        </c:scaling>
        <c:delete val="1"/>
        <c:axPos val="b"/>
        <c:numFmt formatCode="0%" sourceLinked="1"/>
        <c:majorTickMark val="none"/>
        <c:minorTickMark val="none"/>
        <c:tickLblPos val="nextTo"/>
        <c:crossAx val="366895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74712339203081"/>
          <c:y val="8.9564853688135271E-2"/>
          <c:w val="0.74030016451449399"/>
          <c:h val="0.8244094876901219"/>
        </c:manualLayout>
      </c:layout>
      <c:barChart>
        <c:barDir val="bar"/>
        <c:grouping val="clustered"/>
        <c:varyColors val="0"/>
        <c:ser>
          <c:idx val="0"/>
          <c:order val="0"/>
          <c:tx>
            <c:strRef>
              <c:f>Tabelle1!$B$1</c:f>
              <c:strCache>
                <c:ptCount val="1"/>
                <c:pt idx="0">
                  <c:v>Stark/eher negativ</c:v>
                </c:pt>
              </c:strCache>
            </c:strRef>
          </c:tx>
          <c:spPr>
            <a:solidFill>
              <a:srgbClr val="2962A3"/>
            </a:solidFill>
            <a:ln>
              <a:noFill/>
            </a:ln>
            <a:effectLst/>
          </c:spPr>
          <c:invertIfNegative val="0"/>
          <c:cat>
            <c:strRef>
              <c:f>Tabelle1!$A$2:$A$9</c:f>
              <c:strCache>
                <c:ptCount val="8"/>
                <c:pt idx="0">
                  <c:v>Gleichheit des Wohlstands</c:v>
                </c:pt>
                <c:pt idx="1">
                  <c:v>Politik und Wahlen</c:v>
                </c:pt>
                <c:pt idx="2">
                  <c:v>Schulen</c:v>
                </c:pt>
                <c:pt idx="3">
                  <c:v>Universitäten</c:v>
                </c:pt>
                <c:pt idx="4">
                  <c:v>Umweltschutz</c:v>
                </c:pt>
                <c:pt idx="5">
                  <c:v>Ökonomische Performance</c:v>
                </c:pt>
                <c:pt idx="6">
                  <c:v>Gesundheitssysteme</c:v>
                </c:pt>
                <c:pt idx="7">
                  <c:v>Transportsysteme</c:v>
                </c:pt>
              </c:strCache>
            </c:strRef>
          </c:cat>
          <c:val>
            <c:numRef>
              <c:f>Tabelle1!$B$2:$B$9</c:f>
              <c:numCache>
                <c:formatCode>0%</c:formatCode>
                <c:ptCount val="8"/>
                <c:pt idx="0">
                  <c:v>-0.7</c:v>
                </c:pt>
                <c:pt idx="1">
                  <c:v>-0.67</c:v>
                </c:pt>
                <c:pt idx="2">
                  <c:v>-0.26</c:v>
                </c:pt>
                <c:pt idx="3">
                  <c:v>-0.24</c:v>
                </c:pt>
                <c:pt idx="4">
                  <c:v>-0.2</c:v>
                </c:pt>
                <c:pt idx="5">
                  <c:v>-0.12</c:v>
                </c:pt>
                <c:pt idx="6">
                  <c:v>-0.08</c:v>
                </c:pt>
                <c:pt idx="7">
                  <c:v>-0.05</c:v>
                </c:pt>
              </c:numCache>
            </c:numRef>
          </c:val>
          <c:extLst>
            <c:ext xmlns:c16="http://schemas.microsoft.com/office/drawing/2014/chart" uri="{C3380CC4-5D6E-409C-BE32-E72D297353CC}">
              <c16:uniqueId val="{00000000-202C-CA4B-91B6-A959A0DD4A98}"/>
            </c:ext>
          </c:extLst>
        </c:ser>
        <c:ser>
          <c:idx val="1"/>
          <c:order val="1"/>
          <c:tx>
            <c:strRef>
              <c:f>Tabelle1!$C$1</c:f>
              <c:strCache>
                <c:ptCount val="1"/>
                <c:pt idx="0">
                  <c:v>Stark/eher positiv</c:v>
                </c:pt>
              </c:strCache>
            </c:strRef>
          </c:tx>
          <c:spPr>
            <a:solidFill>
              <a:srgbClr val="C28E0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Gleichheit des Wohlstands</c:v>
                </c:pt>
                <c:pt idx="1">
                  <c:v>Politik und Wahlen</c:v>
                </c:pt>
                <c:pt idx="2">
                  <c:v>Schulen</c:v>
                </c:pt>
                <c:pt idx="3">
                  <c:v>Universitäten</c:v>
                </c:pt>
                <c:pt idx="4">
                  <c:v>Umweltschutz</c:v>
                </c:pt>
                <c:pt idx="5">
                  <c:v>Ökonomische Performance</c:v>
                </c:pt>
                <c:pt idx="6">
                  <c:v>Gesundheitssysteme</c:v>
                </c:pt>
                <c:pt idx="7">
                  <c:v>Transportsysteme</c:v>
                </c:pt>
              </c:strCache>
            </c:strRef>
          </c:cat>
          <c:val>
            <c:numRef>
              <c:f>Tabelle1!$C$2:$C$9</c:f>
              <c:numCache>
                <c:formatCode>0%</c:formatCode>
                <c:ptCount val="8"/>
                <c:pt idx="0">
                  <c:v>0.12</c:v>
                </c:pt>
                <c:pt idx="1">
                  <c:v>0.09</c:v>
                </c:pt>
                <c:pt idx="2">
                  <c:v>0.49</c:v>
                </c:pt>
                <c:pt idx="3">
                  <c:v>0.51</c:v>
                </c:pt>
                <c:pt idx="4">
                  <c:v>0.52</c:v>
                </c:pt>
                <c:pt idx="5">
                  <c:v>0.61</c:v>
                </c:pt>
                <c:pt idx="6">
                  <c:v>0.78</c:v>
                </c:pt>
                <c:pt idx="7">
                  <c:v>0.78</c:v>
                </c:pt>
              </c:numCache>
            </c:numRef>
          </c:val>
          <c:extLst>
            <c:ext xmlns:c16="http://schemas.microsoft.com/office/drawing/2014/chart" uri="{C3380CC4-5D6E-409C-BE32-E72D297353CC}">
              <c16:uniqueId val="{00000001-202C-CA4B-91B6-A959A0DD4A98}"/>
            </c:ext>
          </c:extLst>
        </c:ser>
        <c:dLbls>
          <c:showLegendKey val="0"/>
          <c:showVal val="0"/>
          <c:showCatName val="0"/>
          <c:showSerName val="0"/>
          <c:showPercent val="0"/>
          <c:showBubbleSize val="0"/>
        </c:dLbls>
        <c:gapWidth val="74"/>
        <c:overlap val="100"/>
        <c:axId val="366895024"/>
        <c:axId val="366960848"/>
      </c:barChart>
      <c:catAx>
        <c:axId val="366895024"/>
        <c:scaling>
          <c:orientation val="minMax"/>
        </c:scaling>
        <c:delete val="1"/>
        <c:axPos val="l"/>
        <c:numFmt formatCode="General" sourceLinked="1"/>
        <c:majorTickMark val="none"/>
        <c:minorTickMark val="none"/>
        <c:tickLblPos val="nextTo"/>
        <c:crossAx val="366960848"/>
        <c:crosses val="autoZero"/>
        <c:auto val="1"/>
        <c:lblAlgn val="ctr"/>
        <c:lblOffset val="1000"/>
        <c:noMultiLvlLbl val="0"/>
      </c:catAx>
      <c:valAx>
        <c:axId val="366960848"/>
        <c:scaling>
          <c:orientation val="minMax"/>
        </c:scaling>
        <c:delete val="1"/>
        <c:axPos val="b"/>
        <c:numFmt formatCode="0%" sourceLinked="1"/>
        <c:majorTickMark val="none"/>
        <c:minorTickMark val="none"/>
        <c:tickLblPos val="nextTo"/>
        <c:crossAx val="366895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47157996472025"/>
          <c:y val="0"/>
          <c:w val="0.48639551091346023"/>
          <c:h val="0.93543971091557221"/>
        </c:manualLayout>
      </c:layout>
      <c:barChart>
        <c:barDir val="col"/>
        <c:grouping val="clustered"/>
        <c:varyColors val="0"/>
        <c:ser>
          <c:idx val="0"/>
          <c:order val="0"/>
          <c:tx>
            <c:strRef>
              <c:f>Tabelle1!$B$1</c:f>
              <c:strCache>
                <c:ptCount val="1"/>
                <c:pt idx="0">
                  <c:v>Spalte2</c:v>
                </c:pt>
              </c:strCache>
            </c:strRef>
          </c:tx>
          <c:spPr>
            <a:solidFill>
              <a:srgbClr val="6DA0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pt idx="0">
                  <c:v>2020</c:v>
                </c:pt>
                <c:pt idx="1">
                  <c:v>2021</c:v>
                </c:pt>
                <c:pt idx="2">
                  <c:v>2022</c:v>
                </c:pt>
                <c:pt idx="3">
                  <c:v>2023</c:v>
                </c:pt>
              </c:numCache>
            </c:numRef>
          </c:cat>
          <c:val>
            <c:numRef>
              <c:f>Tabelle1!$B$2:$B$5</c:f>
              <c:numCache>
                <c:formatCode>0%</c:formatCode>
                <c:ptCount val="4"/>
                <c:pt idx="0">
                  <c:v>0.06</c:v>
                </c:pt>
                <c:pt idx="1">
                  <c:v>0.08</c:v>
                </c:pt>
                <c:pt idx="2">
                  <c:v>0.09</c:v>
                </c:pt>
                <c:pt idx="3">
                  <c:v>0.15</c:v>
                </c:pt>
              </c:numCache>
            </c:numRef>
          </c:val>
          <c:extLst>
            <c:ext xmlns:c16="http://schemas.microsoft.com/office/drawing/2014/chart" uri="{C3380CC4-5D6E-409C-BE32-E72D297353CC}">
              <c16:uniqueId val="{00000000-3004-C64F-A314-AE48554F29AC}"/>
            </c:ext>
          </c:extLst>
        </c:ser>
        <c:ser>
          <c:idx val="1"/>
          <c:order val="1"/>
          <c:tx>
            <c:strRef>
              <c:f>Tabelle1!$C$1</c:f>
              <c:strCache>
                <c:ptCount val="1"/>
                <c:pt idx="0">
                  <c:v>Im Einsatz / Einsatz innerhalb der nächsten drei Jahre geplant</c:v>
                </c:pt>
              </c:strCache>
            </c:strRef>
          </c:tx>
          <c:spPr>
            <a:solidFill>
              <a:srgbClr val="C28E0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Tabelle1!$A$2:$A$5</c:f>
              <c:numCache>
                <c:formatCode>General</c:formatCode>
                <c:ptCount val="4"/>
                <c:pt idx="0">
                  <c:v>2020</c:v>
                </c:pt>
                <c:pt idx="1">
                  <c:v>2021</c:v>
                </c:pt>
                <c:pt idx="2">
                  <c:v>2022</c:v>
                </c:pt>
                <c:pt idx="3">
                  <c:v>2023</c:v>
                </c:pt>
              </c:numCache>
            </c:numRef>
          </c:cat>
          <c:val>
            <c:numRef>
              <c:f>Tabelle1!$C$2:$C$5</c:f>
              <c:numCache>
                <c:formatCode>0%</c:formatCode>
                <c:ptCount val="4"/>
                <c:pt idx="0">
                  <c:v>0.39</c:v>
                </c:pt>
                <c:pt idx="1">
                  <c:v>0.36</c:v>
                </c:pt>
                <c:pt idx="2">
                  <c:v>0.37</c:v>
                </c:pt>
                <c:pt idx="3">
                  <c:v>0.61</c:v>
                </c:pt>
              </c:numCache>
            </c:numRef>
          </c:val>
          <c:extLst>
            <c:ext xmlns:c16="http://schemas.microsoft.com/office/drawing/2014/chart" uri="{C3380CC4-5D6E-409C-BE32-E72D297353CC}">
              <c16:uniqueId val="{00000000-89FF-CE44-9784-C77DFA1B12BA}"/>
            </c:ext>
          </c:extLst>
        </c:ser>
        <c:dLbls>
          <c:showLegendKey val="0"/>
          <c:showVal val="0"/>
          <c:showCatName val="0"/>
          <c:showSerName val="0"/>
          <c:showPercent val="0"/>
          <c:showBubbleSize val="0"/>
        </c:dLbls>
        <c:gapWidth val="39"/>
        <c:axId val="1742201167"/>
        <c:axId val="1742202895"/>
      </c:barChart>
      <c:catAx>
        <c:axId val="174220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742202895"/>
        <c:crosses val="autoZero"/>
        <c:auto val="1"/>
        <c:lblAlgn val="ctr"/>
        <c:lblOffset val="100"/>
        <c:noMultiLvlLbl val="0"/>
      </c:catAx>
      <c:valAx>
        <c:axId val="1742202895"/>
        <c:scaling>
          <c:orientation val="minMax"/>
        </c:scaling>
        <c:delete val="1"/>
        <c:axPos val="l"/>
        <c:numFmt formatCode="0%" sourceLinked="1"/>
        <c:majorTickMark val="none"/>
        <c:minorTickMark val="none"/>
        <c:tickLblPos val="nextTo"/>
        <c:crossAx val="1742201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06938578842627"/>
          <c:y val="3.2809377516628387E-2"/>
          <c:w val="0.47745374418191472"/>
          <c:h val="0.92929050719258122"/>
        </c:manualLayout>
      </c:layout>
      <c:barChart>
        <c:barDir val="bar"/>
        <c:grouping val="clustered"/>
        <c:varyColors val="0"/>
        <c:dLbls>
          <c:showLegendKey val="0"/>
          <c:showVal val="0"/>
          <c:showCatName val="0"/>
          <c:showSerName val="0"/>
          <c:showPercent val="0"/>
          <c:showBubbleSize val="0"/>
        </c:dLbls>
        <c:gapWidth val="101"/>
        <c:axId val="361693087"/>
        <c:axId val="617529599"/>
      </c:barChart>
      <c:catAx>
        <c:axId val="3616930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17529599"/>
        <c:crosses val="autoZero"/>
        <c:auto val="1"/>
        <c:lblAlgn val="ctr"/>
        <c:lblOffset val="100"/>
        <c:noMultiLvlLbl val="0"/>
      </c:catAx>
      <c:valAx>
        <c:axId val="617529599"/>
        <c:scaling>
          <c:orientation val="minMax"/>
        </c:scaling>
        <c:delete val="1"/>
        <c:axPos val="b"/>
        <c:numFmt formatCode="0%" sourceLinked="1"/>
        <c:majorTickMark val="none"/>
        <c:minorTickMark val="none"/>
        <c:tickLblPos val="nextTo"/>
        <c:crossAx val="361693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0.58497</cdr:x>
      <cdr:y>0.04577</cdr:y>
    </cdr:from>
    <cdr:to>
      <cdr:x>0.60335</cdr:x>
      <cdr:y>0.0836</cdr:y>
    </cdr:to>
    <cdr:sp macro="" textlink="">
      <cdr:nvSpPr>
        <cdr:cNvPr id="2" name="Oval 1">
          <a:extLst xmlns:a="http://schemas.openxmlformats.org/drawingml/2006/main">
            <a:ext uri="{FF2B5EF4-FFF2-40B4-BE49-F238E27FC236}">
              <a16:creationId xmlns:a16="http://schemas.microsoft.com/office/drawing/2014/main" id="{2DA8BE38-8044-7DB6-8A4E-F3AD08D560DD}"/>
            </a:ext>
          </a:extLst>
        </cdr:cNvPr>
        <cdr:cNvSpPr/>
      </cdr:nvSpPr>
      <cdr:spPr>
        <a:xfrm xmlns:a="http://schemas.openxmlformats.org/drawingml/2006/main">
          <a:off x="6837015" y="253096"/>
          <a:ext cx="214720" cy="209227"/>
        </a:xfrm>
        <a:prstGeom xmlns:a="http://schemas.openxmlformats.org/drawingml/2006/main" prst="ellipse">
          <a:avLst/>
        </a:prstGeom>
        <a:solidFill xmlns:a="http://schemas.openxmlformats.org/drawingml/2006/main">
          <a:srgbClr val="C28E06"/>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0.60533</cdr:x>
      <cdr:y>0.03537</cdr:y>
    </cdr:from>
    <cdr:to>
      <cdr:x>0.68357</cdr:x>
      <cdr:y>0.20072</cdr:y>
    </cdr:to>
    <cdr:sp macro="" textlink="">
      <cdr:nvSpPr>
        <cdr:cNvPr id="3" name="Textfeld 2">
          <a:extLst xmlns:a="http://schemas.openxmlformats.org/drawingml/2006/main">
            <a:ext uri="{FF2B5EF4-FFF2-40B4-BE49-F238E27FC236}">
              <a16:creationId xmlns:a16="http://schemas.microsoft.com/office/drawing/2014/main" id="{8F8999A9-D574-A549-13C0-66D0D3017575}"/>
            </a:ext>
          </a:extLst>
        </cdr:cNvPr>
        <cdr:cNvSpPr txBox="1"/>
      </cdr:nvSpPr>
      <cdr:spPr>
        <a:xfrm xmlns:a="http://schemas.openxmlformats.org/drawingml/2006/main">
          <a:off x="7074982" y="1955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400" dirty="0"/>
            <a:t>Stark / eher </a:t>
          </a:r>
          <a:r>
            <a:rPr lang="de-DE" sz="1400" b="1" dirty="0"/>
            <a:t>positiv</a:t>
          </a:r>
        </a:p>
      </cdr:txBody>
    </cdr:sp>
  </cdr:relSizeAnchor>
  <cdr:relSizeAnchor xmlns:cdr="http://schemas.openxmlformats.org/drawingml/2006/chartDrawing">
    <cdr:from>
      <cdr:x>0.55492</cdr:x>
      <cdr:y>0.04577</cdr:y>
    </cdr:from>
    <cdr:to>
      <cdr:x>0.57329</cdr:x>
      <cdr:y>0.0836</cdr:y>
    </cdr:to>
    <cdr:sp macro="" textlink="">
      <cdr:nvSpPr>
        <cdr:cNvPr id="4" name="Oval 3">
          <a:extLst xmlns:a="http://schemas.openxmlformats.org/drawingml/2006/main">
            <a:ext uri="{FF2B5EF4-FFF2-40B4-BE49-F238E27FC236}">
              <a16:creationId xmlns:a16="http://schemas.microsoft.com/office/drawing/2014/main" id="{1310C09C-0015-3474-C095-1F9AD8C67E90}"/>
            </a:ext>
          </a:extLst>
        </cdr:cNvPr>
        <cdr:cNvSpPr/>
      </cdr:nvSpPr>
      <cdr:spPr>
        <a:xfrm xmlns:a="http://schemas.openxmlformats.org/drawingml/2006/main">
          <a:off x="6485718" y="253096"/>
          <a:ext cx="214720" cy="209227"/>
        </a:xfrm>
        <a:prstGeom xmlns:a="http://schemas.openxmlformats.org/drawingml/2006/main" prst="ellipse">
          <a:avLst/>
        </a:prstGeom>
        <a:solidFill xmlns:a="http://schemas.openxmlformats.org/drawingml/2006/main">
          <a:srgbClr val="2962A3"/>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0.4177</cdr:x>
      <cdr:y>0.03459</cdr:y>
    </cdr:from>
    <cdr:to>
      <cdr:x>0.51295</cdr:x>
      <cdr:y>0.09282</cdr:y>
    </cdr:to>
    <cdr:sp macro="" textlink="">
      <cdr:nvSpPr>
        <cdr:cNvPr id="5" name="Textfeld 4">
          <a:extLst xmlns:a="http://schemas.openxmlformats.org/drawingml/2006/main">
            <a:ext uri="{FF2B5EF4-FFF2-40B4-BE49-F238E27FC236}">
              <a16:creationId xmlns:a16="http://schemas.microsoft.com/office/drawing/2014/main" id="{319E171E-BB09-08D8-ABF1-FADB0B4AFC4E}"/>
            </a:ext>
          </a:extLst>
        </cdr:cNvPr>
        <cdr:cNvSpPr txBox="1"/>
      </cdr:nvSpPr>
      <cdr:spPr>
        <a:xfrm xmlns:a="http://schemas.openxmlformats.org/drawingml/2006/main">
          <a:off x="4881970" y="191265"/>
          <a:ext cx="1113296" cy="3220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400" dirty="0"/>
            <a:t>Stark / eher </a:t>
          </a:r>
          <a:r>
            <a:rPr lang="de-DE" sz="1400" b="1" dirty="0"/>
            <a:t>negativ</a:t>
          </a:r>
        </a:p>
      </cdr:txBody>
    </cdr:sp>
  </cdr:relSizeAnchor>
  <cdr:relSizeAnchor xmlns:cdr="http://schemas.openxmlformats.org/drawingml/2006/chartDrawing">
    <cdr:from>
      <cdr:x>0.545</cdr:x>
      <cdr:y>0.11524</cdr:y>
    </cdr:from>
    <cdr:to>
      <cdr:x>0.62324</cdr:x>
      <cdr:y>0.28059</cdr:y>
    </cdr:to>
    <cdr:sp macro="" textlink="">
      <cdr:nvSpPr>
        <cdr:cNvPr id="6" name="Textfeld 5">
          <a:extLst xmlns:a="http://schemas.openxmlformats.org/drawingml/2006/main">
            <a:ext uri="{FF2B5EF4-FFF2-40B4-BE49-F238E27FC236}">
              <a16:creationId xmlns:a16="http://schemas.microsoft.com/office/drawing/2014/main" id="{E9527F50-7336-375E-DC6D-6010CB837DEC}"/>
            </a:ext>
          </a:extLst>
        </cdr:cNvPr>
        <cdr:cNvSpPr txBox="1"/>
      </cdr:nvSpPr>
      <cdr:spPr>
        <a:xfrm xmlns:a="http://schemas.openxmlformats.org/drawingml/2006/main">
          <a:off x="6369807" y="63727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8%</a:t>
          </a:r>
        </a:p>
      </cdr:txBody>
    </cdr:sp>
  </cdr:relSizeAnchor>
  <cdr:relSizeAnchor xmlns:cdr="http://schemas.openxmlformats.org/drawingml/2006/chartDrawing">
    <cdr:from>
      <cdr:x>0.52241</cdr:x>
      <cdr:y>0.22127</cdr:y>
    </cdr:from>
    <cdr:to>
      <cdr:x>0.60065</cdr:x>
      <cdr:y>0.38662</cdr:y>
    </cdr:to>
    <cdr:sp macro="" textlink="">
      <cdr:nvSpPr>
        <cdr:cNvPr id="7" name="Textfeld 6">
          <a:extLst xmlns:a="http://schemas.openxmlformats.org/drawingml/2006/main">
            <a:ext uri="{FF2B5EF4-FFF2-40B4-BE49-F238E27FC236}">
              <a16:creationId xmlns:a16="http://schemas.microsoft.com/office/drawing/2014/main" id="{2DF02267-FAA7-4881-D143-68EC8087BF57}"/>
            </a:ext>
          </a:extLst>
        </cdr:cNvPr>
        <cdr:cNvSpPr txBox="1"/>
      </cdr:nvSpPr>
      <cdr:spPr>
        <a:xfrm xmlns:a="http://schemas.openxmlformats.org/drawingml/2006/main">
          <a:off x="6105819" y="122362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13%</a:t>
          </a:r>
        </a:p>
      </cdr:txBody>
    </cdr:sp>
  </cdr:relSizeAnchor>
  <cdr:relSizeAnchor xmlns:cdr="http://schemas.openxmlformats.org/drawingml/2006/chartDrawing">
    <cdr:from>
      <cdr:x>0.44086</cdr:x>
      <cdr:y>0.32075</cdr:y>
    </cdr:from>
    <cdr:to>
      <cdr:x>0.5191</cdr:x>
      <cdr:y>0.4861</cdr:y>
    </cdr:to>
    <cdr:sp macro="" textlink="">
      <cdr:nvSpPr>
        <cdr:cNvPr id="8" name="Textfeld 7">
          <a:extLst xmlns:a="http://schemas.openxmlformats.org/drawingml/2006/main">
            <a:ext uri="{FF2B5EF4-FFF2-40B4-BE49-F238E27FC236}">
              <a16:creationId xmlns:a16="http://schemas.microsoft.com/office/drawing/2014/main" id="{FAC68F37-4F61-B7AF-7B6C-1B944875A112}"/>
            </a:ext>
          </a:extLst>
        </cdr:cNvPr>
        <cdr:cNvSpPr txBox="1"/>
      </cdr:nvSpPr>
      <cdr:spPr>
        <a:xfrm xmlns:a="http://schemas.openxmlformats.org/drawingml/2006/main">
          <a:off x="5152708" y="177376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34%</a:t>
          </a:r>
        </a:p>
      </cdr:txBody>
    </cdr:sp>
  </cdr:relSizeAnchor>
  <cdr:relSizeAnchor xmlns:cdr="http://schemas.openxmlformats.org/drawingml/2006/chartDrawing">
    <cdr:from>
      <cdr:x>0.47998</cdr:x>
      <cdr:y>0.42772</cdr:y>
    </cdr:from>
    <cdr:to>
      <cdr:x>0.55822</cdr:x>
      <cdr:y>0.59307</cdr:y>
    </cdr:to>
    <cdr:sp macro="" textlink="">
      <cdr:nvSpPr>
        <cdr:cNvPr id="9" name="Textfeld 8">
          <a:extLst xmlns:a="http://schemas.openxmlformats.org/drawingml/2006/main">
            <a:ext uri="{FF2B5EF4-FFF2-40B4-BE49-F238E27FC236}">
              <a16:creationId xmlns:a16="http://schemas.microsoft.com/office/drawing/2014/main" id="{C7B8DAF5-28BD-F617-DCF9-224274EF8901}"/>
            </a:ext>
          </a:extLst>
        </cdr:cNvPr>
        <cdr:cNvSpPr txBox="1"/>
      </cdr:nvSpPr>
      <cdr:spPr>
        <a:xfrm xmlns:a="http://schemas.openxmlformats.org/drawingml/2006/main">
          <a:off x="5609908" y="23653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24%</a:t>
          </a:r>
        </a:p>
      </cdr:txBody>
    </cdr:sp>
  </cdr:relSizeAnchor>
  <cdr:relSizeAnchor xmlns:cdr="http://schemas.openxmlformats.org/drawingml/2006/chartDrawing">
    <cdr:from>
      <cdr:x>0.45129</cdr:x>
      <cdr:y>0.52815</cdr:y>
    </cdr:from>
    <cdr:to>
      <cdr:x>0.52953</cdr:x>
      <cdr:y>0.6935</cdr:y>
    </cdr:to>
    <cdr:sp macro="" textlink="">
      <cdr:nvSpPr>
        <cdr:cNvPr id="10" name="Textfeld 9">
          <a:extLst xmlns:a="http://schemas.openxmlformats.org/drawingml/2006/main">
            <a:ext uri="{FF2B5EF4-FFF2-40B4-BE49-F238E27FC236}">
              <a16:creationId xmlns:a16="http://schemas.microsoft.com/office/drawing/2014/main" id="{2068F095-55B6-57F2-B79E-8997FBB6196F}"/>
            </a:ext>
          </a:extLst>
        </cdr:cNvPr>
        <cdr:cNvSpPr txBox="1"/>
      </cdr:nvSpPr>
      <cdr:spPr>
        <a:xfrm xmlns:a="http://schemas.openxmlformats.org/drawingml/2006/main">
          <a:off x="5274594" y="292069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31%</a:t>
          </a:r>
        </a:p>
      </cdr:txBody>
    </cdr:sp>
  </cdr:relSizeAnchor>
  <cdr:relSizeAnchor xmlns:cdr="http://schemas.openxmlformats.org/drawingml/2006/chartDrawing">
    <cdr:from>
      <cdr:x>0.45174</cdr:x>
      <cdr:y>0.63137</cdr:y>
    </cdr:from>
    <cdr:to>
      <cdr:x>0.52997</cdr:x>
      <cdr:y>0.79673</cdr:y>
    </cdr:to>
    <cdr:sp macro="" textlink="">
      <cdr:nvSpPr>
        <cdr:cNvPr id="11" name="Textfeld 10">
          <a:extLst xmlns:a="http://schemas.openxmlformats.org/drawingml/2006/main">
            <a:ext uri="{FF2B5EF4-FFF2-40B4-BE49-F238E27FC236}">
              <a16:creationId xmlns:a16="http://schemas.microsoft.com/office/drawing/2014/main" id="{36CA910C-7A06-6E96-21F6-AEA7B7D0E589}"/>
            </a:ext>
          </a:extLst>
        </cdr:cNvPr>
        <cdr:cNvSpPr txBox="1"/>
      </cdr:nvSpPr>
      <cdr:spPr>
        <a:xfrm xmlns:a="http://schemas.openxmlformats.org/drawingml/2006/main">
          <a:off x="5279760" y="349154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31%</a:t>
          </a:r>
        </a:p>
      </cdr:txBody>
    </cdr:sp>
  </cdr:relSizeAnchor>
  <cdr:relSizeAnchor xmlns:cdr="http://schemas.openxmlformats.org/drawingml/2006/chartDrawing">
    <cdr:from>
      <cdr:x>0.40175</cdr:x>
      <cdr:y>0.73569</cdr:y>
    </cdr:from>
    <cdr:to>
      <cdr:x>0.47998</cdr:x>
      <cdr:y>0.90104</cdr:y>
    </cdr:to>
    <cdr:sp macro="" textlink="">
      <cdr:nvSpPr>
        <cdr:cNvPr id="12" name="Textfeld 11">
          <a:extLst xmlns:a="http://schemas.openxmlformats.org/drawingml/2006/main">
            <a:ext uri="{FF2B5EF4-FFF2-40B4-BE49-F238E27FC236}">
              <a16:creationId xmlns:a16="http://schemas.microsoft.com/office/drawing/2014/main" id="{B21C1EFB-A137-65D3-4973-FDE53A749E07}"/>
            </a:ext>
          </a:extLst>
        </cdr:cNvPr>
        <cdr:cNvSpPr txBox="1"/>
      </cdr:nvSpPr>
      <cdr:spPr>
        <a:xfrm xmlns:a="http://schemas.openxmlformats.org/drawingml/2006/main">
          <a:off x="4695508" y="406841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43%</a:t>
          </a:r>
        </a:p>
      </cdr:txBody>
    </cdr:sp>
  </cdr:relSizeAnchor>
  <cdr:relSizeAnchor xmlns:cdr="http://schemas.openxmlformats.org/drawingml/2006/chartDrawing">
    <cdr:from>
      <cdr:x>0.25365</cdr:x>
      <cdr:y>0.83885</cdr:y>
    </cdr:from>
    <cdr:to>
      <cdr:x>0.32024</cdr:x>
      <cdr:y>0.92887</cdr:y>
    </cdr:to>
    <cdr:sp macro="" textlink="">
      <cdr:nvSpPr>
        <cdr:cNvPr id="13" name="Textfeld 12">
          <a:extLst xmlns:a="http://schemas.openxmlformats.org/drawingml/2006/main">
            <a:ext uri="{FF2B5EF4-FFF2-40B4-BE49-F238E27FC236}">
              <a16:creationId xmlns:a16="http://schemas.microsoft.com/office/drawing/2014/main" id="{C928231D-E116-8506-C63C-0F7B1A4C6110}"/>
            </a:ext>
          </a:extLst>
        </cdr:cNvPr>
        <cdr:cNvSpPr txBox="1"/>
      </cdr:nvSpPr>
      <cdr:spPr>
        <a:xfrm xmlns:a="http://schemas.openxmlformats.org/drawingml/2006/main">
          <a:off x="2964638" y="4638918"/>
          <a:ext cx="778208" cy="4977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79%</a:t>
          </a:r>
        </a:p>
      </cdr:txBody>
    </cdr:sp>
  </cdr:relSizeAnchor>
  <cdr:relSizeAnchor xmlns:cdr="http://schemas.openxmlformats.org/drawingml/2006/chartDrawing">
    <cdr:from>
      <cdr:x>0.02586</cdr:x>
      <cdr:y>0.11244</cdr:y>
    </cdr:from>
    <cdr:to>
      <cdr:x>0.12266</cdr:x>
      <cdr:y>0.1797</cdr:y>
    </cdr:to>
    <cdr:sp macro="" textlink="">
      <cdr:nvSpPr>
        <cdr:cNvPr id="14" name="Textfeld 13">
          <a:extLst xmlns:a="http://schemas.openxmlformats.org/drawingml/2006/main">
            <a:ext uri="{FF2B5EF4-FFF2-40B4-BE49-F238E27FC236}">
              <a16:creationId xmlns:a16="http://schemas.microsoft.com/office/drawing/2014/main" id="{CA2AFC7C-7030-A129-9916-8F448210220B}"/>
            </a:ext>
          </a:extLst>
        </cdr:cNvPr>
        <cdr:cNvSpPr txBox="1"/>
      </cdr:nvSpPr>
      <cdr:spPr>
        <a:xfrm xmlns:a="http://schemas.openxmlformats.org/drawingml/2006/main">
          <a:off x="302222" y="621778"/>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Tägliche Arbeit</a:t>
          </a:r>
        </a:p>
      </cdr:txBody>
    </cdr:sp>
  </cdr:relSizeAnchor>
  <cdr:relSizeAnchor xmlns:cdr="http://schemas.openxmlformats.org/drawingml/2006/chartDrawing">
    <cdr:from>
      <cdr:x>0.02586</cdr:x>
      <cdr:y>0.21366</cdr:y>
    </cdr:from>
    <cdr:to>
      <cdr:x>0.12266</cdr:x>
      <cdr:y>0.28092</cdr:y>
    </cdr:to>
    <cdr:sp macro="" textlink="">
      <cdr:nvSpPr>
        <cdr:cNvPr id="15" name="Textfeld 14">
          <a:extLst xmlns:a="http://schemas.openxmlformats.org/drawingml/2006/main">
            <a:ext uri="{FF2B5EF4-FFF2-40B4-BE49-F238E27FC236}">
              <a16:creationId xmlns:a16="http://schemas.microsoft.com/office/drawing/2014/main" id="{1B4C95FF-6F39-B278-ABCB-B12A4BE3CA21}"/>
            </a:ext>
          </a:extLst>
        </cdr:cNvPr>
        <cdr:cNvSpPr txBox="1"/>
      </cdr:nvSpPr>
      <cdr:spPr>
        <a:xfrm xmlns:a="http://schemas.openxmlformats.org/drawingml/2006/main">
          <a:off x="302222" y="1181562"/>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Shopping</a:t>
          </a:r>
        </a:p>
      </cdr:txBody>
    </cdr:sp>
  </cdr:relSizeAnchor>
  <cdr:relSizeAnchor xmlns:cdr="http://schemas.openxmlformats.org/drawingml/2006/chartDrawing">
    <cdr:from>
      <cdr:x>0.02586</cdr:x>
      <cdr:y>0.31489</cdr:y>
    </cdr:from>
    <cdr:to>
      <cdr:x>0.12266</cdr:x>
      <cdr:y>0.38215</cdr:y>
    </cdr:to>
    <cdr:sp macro="" textlink="">
      <cdr:nvSpPr>
        <cdr:cNvPr id="16" name="Textfeld 15">
          <a:extLst xmlns:a="http://schemas.openxmlformats.org/drawingml/2006/main">
            <a:ext uri="{FF2B5EF4-FFF2-40B4-BE49-F238E27FC236}">
              <a16:creationId xmlns:a16="http://schemas.microsoft.com/office/drawing/2014/main" id="{EB2972D1-0507-A93F-0695-AB9B8F97889C}"/>
            </a:ext>
          </a:extLst>
        </cdr:cNvPr>
        <cdr:cNvSpPr txBox="1"/>
      </cdr:nvSpPr>
      <cdr:spPr>
        <a:xfrm xmlns:a="http://schemas.openxmlformats.org/drawingml/2006/main">
          <a:off x="302222" y="1741346"/>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Zugang zu Wissen/akkuraten Informationen</a:t>
          </a:r>
        </a:p>
      </cdr:txBody>
    </cdr:sp>
  </cdr:relSizeAnchor>
  <cdr:relSizeAnchor xmlns:cdr="http://schemas.openxmlformats.org/drawingml/2006/chartDrawing">
    <cdr:from>
      <cdr:x>0.02586</cdr:x>
      <cdr:y>0.41611</cdr:y>
    </cdr:from>
    <cdr:to>
      <cdr:x>0.12266</cdr:x>
      <cdr:y>0.48337</cdr:y>
    </cdr:to>
    <cdr:sp macro="" textlink="">
      <cdr:nvSpPr>
        <cdr:cNvPr id="17" name="Textfeld 16">
          <a:extLst xmlns:a="http://schemas.openxmlformats.org/drawingml/2006/main">
            <a:ext uri="{FF2B5EF4-FFF2-40B4-BE49-F238E27FC236}">
              <a16:creationId xmlns:a16="http://schemas.microsoft.com/office/drawing/2014/main" id="{6C769C3D-024C-B84B-C6B8-1D09C0690797}"/>
            </a:ext>
          </a:extLst>
        </cdr:cNvPr>
        <cdr:cNvSpPr txBox="1"/>
      </cdr:nvSpPr>
      <cdr:spPr>
        <a:xfrm xmlns:a="http://schemas.openxmlformats.org/drawingml/2006/main">
          <a:off x="302222" y="2301130"/>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Freizeitgestaltung</a:t>
          </a:r>
        </a:p>
      </cdr:txBody>
    </cdr:sp>
  </cdr:relSizeAnchor>
  <cdr:relSizeAnchor xmlns:cdr="http://schemas.openxmlformats.org/drawingml/2006/chartDrawing">
    <cdr:from>
      <cdr:x>0.02586</cdr:x>
      <cdr:y>0.51734</cdr:y>
    </cdr:from>
    <cdr:to>
      <cdr:x>0.12266</cdr:x>
      <cdr:y>0.5846</cdr:y>
    </cdr:to>
    <cdr:sp macro="" textlink="">
      <cdr:nvSpPr>
        <cdr:cNvPr id="18" name="Textfeld 17">
          <a:extLst xmlns:a="http://schemas.openxmlformats.org/drawingml/2006/main">
            <a:ext uri="{FF2B5EF4-FFF2-40B4-BE49-F238E27FC236}">
              <a16:creationId xmlns:a16="http://schemas.microsoft.com/office/drawing/2014/main" id="{12383041-8273-E799-5B84-000358B945F6}"/>
            </a:ext>
          </a:extLst>
        </cdr:cNvPr>
        <cdr:cNvSpPr txBox="1"/>
      </cdr:nvSpPr>
      <cdr:spPr>
        <a:xfrm xmlns:a="http://schemas.openxmlformats.org/drawingml/2006/main">
          <a:off x="302222" y="2860914"/>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Interaktionen mit Behörden / Unternehmen</a:t>
          </a:r>
        </a:p>
      </cdr:txBody>
    </cdr:sp>
  </cdr:relSizeAnchor>
  <cdr:relSizeAnchor xmlns:cdr="http://schemas.openxmlformats.org/drawingml/2006/chartDrawing">
    <cdr:from>
      <cdr:x>0.02586</cdr:x>
      <cdr:y>0.61856</cdr:y>
    </cdr:from>
    <cdr:to>
      <cdr:x>0.12266</cdr:x>
      <cdr:y>0.68582</cdr:y>
    </cdr:to>
    <cdr:sp macro="" textlink="">
      <cdr:nvSpPr>
        <cdr:cNvPr id="19" name="Textfeld 18">
          <a:extLst xmlns:a="http://schemas.openxmlformats.org/drawingml/2006/main">
            <a:ext uri="{FF2B5EF4-FFF2-40B4-BE49-F238E27FC236}">
              <a16:creationId xmlns:a16="http://schemas.microsoft.com/office/drawing/2014/main" id="{23446B7B-EB19-8130-1DAF-FD6AC9648417}"/>
            </a:ext>
          </a:extLst>
        </cdr:cNvPr>
        <cdr:cNvSpPr txBox="1"/>
      </cdr:nvSpPr>
      <cdr:spPr>
        <a:xfrm xmlns:a="http://schemas.openxmlformats.org/drawingml/2006/main">
          <a:off x="302222" y="3420698"/>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Physische und mentale Gesundheit</a:t>
          </a:r>
        </a:p>
      </cdr:txBody>
    </cdr:sp>
  </cdr:relSizeAnchor>
  <cdr:relSizeAnchor xmlns:cdr="http://schemas.openxmlformats.org/drawingml/2006/chartDrawing">
    <cdr:from>
      <cdr:x>0.02586</cdr:x>
      <cdr:y>0.71979</cdr:y>
    </cdr:from>
    <cdr:to>
      <cdr:x>0.12266</cdr:x>
      <cdr:y>0.78705</cdr:y>
    </cdr:to>
    <cdr:sp macro="" textlink="">
      <cdr:nvSpPr>
        <cdr:cNvPr id="20" name="Textfeld 19">
          <a:extLst xmlns:a="http://schemas.openxmlformats.org/drawingml/2006/main">
            <a:ext uri="{FF2B5EF4-FFF2-40B4-BE49-F238E27FC236}">
              <a16:creationId xmlns:a16="http://schemas.microsoft.com/office/drawing/2014/main" id="{93CE97A8-ED91-E666-3A24-744F965EE2D8}"/>
            </a:ext>
          </a:extLst>
        </cdr:cNvPr>
        <cdr:cNvSpPr txBox="1"/>
      </cdr:nvSpPr>
      <cdr:spPr>
        <a:xfrm xmlns:a="http://schemas.openxmlformats.org/drawingml/2006/main">
          <a:off x="302222" y="3980482"/>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Job-Chancen</a:t>
          </a:r>
        </a:p>
      </cdr:txBody>
    </cdr:sp>
  </cdr:relSizeAnchor>
  <cdr:relSizeAnchor xmlns:cdr="http://schemas.openxmlformats.org/drawingml/2006/chartDrawing">
    <cdr:from>
      <cdr:x>0.02586</cdr:x>
      <cdr:y>0.82101</cdr:y>
    </cdr:from>
    <cdr:to>
      <cdr:x>0.12266</cdr:x>
      <cdr:y>0.88828</cdr:y>
    </cdr:to>
    <cdr:sp macro="" textlink="">
      <cdr:nvSpPr>
        <cdr:cNvPr id="21" name="Textfeld 20">
          <a:extLst xmlns:a="http://schemas.openxmlformats.org/drawingml/2006/main">
            <a:ext uri="{FF2B5EF4-FFF2-40B4-BE49-F238E27FC236}">
              <a16:creationId xmlns:a16="http://schemas.microsoft.com/office/drawing/2014/main" id="{40ADCE07-03CA-51C6-EF3E-6F6687FAA2CC}"/>
            </a:ext>
          </a:extLst>
        </cdr:cNvPr>
        <cdr:cNvSpPr txBox="1"/>
      </cdr:nvSpPr>
      <cdr:spPr>
        <a:xfrm xmlns:a="http://schemas.openxmlformats.org/drawingml/2006/main">
          <a:off x="302222" y="4540268"/>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Privatsphäre</a:t>
          </a:r>
        </a:p>
      </cdr:txBody>
    </cdr:sp>
  </cdr:relSizeAnchor>
</c:userShapes>
</file>

<file path=ppt/drawings/drawing2.xml><?xml version="1.0" encoding="utf-8"?>
<c:userShapes xmlns:c="http://schemas.openxmlformats.org/drawingml/2006/chart">
  <cdr:relSizeAnchor xmlns:cdr="http://schemas.openxmlformats.org/drawingml/2006/chartDrawing">
    <cdr:from>
      <cdr:x>0.58497</cdr:x>
      <cdr:y>0.04577</cdr:y>
    </cdr:from>
    <cdr:to>
      <cdr:x>0.60335</cdr:x>
      <cdr:y>0.0836</cdr:y>
    </cdr:to>
    <cdr:sp macro="" textlink="">
      <cdr:nvSpPr>
        <cdr:cNvPr id="2" name="Oval 1">
          <a:extLst xmlns:a="http://schemas.openxmlformats.org/drawingml/2006/main">
            <a:ext uri="{FF2B5EF4-FFF2-40B4-BE49-F238E27FC236}">
              <a16:creationId xmlns:a16="http://schemas.microsoft.com/office/drawing/2014/main" id="{2DA8BE38-8044-7DB6-8A4E-F3AD08D560DD}"/>
            </a:ext>
          </a:extLst>
        </cdr:cNvPr>
        <cdr:cNvSpPr/>
      </cdr:nvSpPr>
      <cdr:spPr>
        <a:xfrm xmlns:a="http://schemas.openxmlformats.org/drawingml/2006/main">
          <a:off x="6837015" y="253096"/>
          <a:ext cx="214720" cy="209227"/>
        </a:xfrm>
        <a:prstGeom xmlns:a="http://schemas.openxmlformats.org/drawingml/2006/main" prst="ellipse">
          <a:avLst/>
        </a:prstGeom>
        <a:solidFill xmlns:a="http://schemas.openxmlformats.org/drawingml/2006/main">
          <a:srgbClr val="C28E06"/>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0.60533</cdr:x>
      <cdr:y>0.03537</cdr:y>
    </cdr:from>
    <cdr:to>
      <cdr:x>0.68357</cdr:x>
      <cdr:y>0.20072</cdr:y>
    </cdr:to>
    <cdr:sp macro="" textlink="">
      <cdr:nvSpPr>
        <cdr:cNvPr id="3" name="Textfeld 2">
          <a:extLst xmlns:a="http://schemas.openxmlformats.org/drawingml/2006/main">
            <a:ext uri="{FF2B5EF4-FFF2-40B4-BE49-F238E27FC236}">
              <a16:creationId xmlns:a16="http://schemas.microsoft.com/office/drawing/2014/main" id="{8F8999A9-D574-A549-13C0-66D0D3017575}"/>
            </a:ext>
          </a:extLst>
        </cdr:cNvPr>
        <cdr:cNvSpPr txBox="1"/>
      </cdr:nvSpPr>
      <cdr:spPr>
        <a:xfrm xmlns:a="http://schemas.openxmlformats.org/drawingml/2006/main">
          <a:off x="7074982" y="1955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400" dirty="0"/>
            <a:t>Stark / eher </a:t>
          </a:r>
          <a:r>
            <a:rPr lang="de-DE" sz="1400" b="1" dirty="0"/>
            <a:t>positiv</a:t>
          </a:r>
        </a:p>
      </cdr:txBody>
    </cdr:sp>
  </cdr:relSizeAnchor>
  <cdr:relSizeAnchor xmlns:cdr="http://schemas.openxmlformats.org/drawingml/2006/chartDrawing">
    <cdr:from>
      <cdr:x>0.55492</cdr:x>
      <cdr:y>0.04577</cdr:y>
    </cdr:from>
    <cdr:to>
      <cdr:x>0.57329</cdr:x>
      <cdr:y>0.0836</cdr:y>
    </cdr:to>
    <cdr:sp macro="" textlink="">
      <cdr:nvSpPr>
        <cdr:cNvPr id="4" name="Oval 3">
          <a:extLst xmlns:a="http://schemas.openxmlformats.org/drawingml/2006/main">
            <a:ext uri="{FF2B5EF4-FFF2-40B4-BE49-F238E27FC236}">
              <a16:creationId xmlns:a16="http://schemas.microsoft.com/office/drawing/2014/main" id="{1310C09C-0015-3474-C095-1F9AD8C67E90}"/>
            </a:ext>
          </a:extLst>
        </cdr:cNvPr>
        <cdr:cNvSpPr/>
      </cdr:nvSpPr>
      <cdr:spPr>
        <a:xfrm xmlns:a="http://schemas.openxmlformats.org/drawingml/2006/main">
          <a:off x="6485718" y="253096"/>
          <a:ext cx="214720" cy="209227"/>
        </a:xfrm>
        <a:prstGeom xmlns:a="http://schemas.openxmlformats.org/drawingml/2006/main" prst="ellipse">
          <a:avLst/>
        </a:prstGeom>
        <a:solidFill xmlns:a="http://schemas.openxmlformats.org/drawingml/2006/main">
          <a:srgbClr val="2962A3"/>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dr:relSizeAnchor xmlns:cdr="http://schemas.openxmlformats.org/drawingml/2006/chartDrawing">
    <cdr:from>
      <cdr:x>0.4177</cdr:x>
      <cdr:y>0.03459</cdr:y>
    </cdr:from>
    <cdr:to>
      <cdr:x>0.51295</cdr:x>
      <cdr:y>0.09282</cdr:y>
    </cdr:to>
    <cdr:sp macro="" textlink="">
      <cdr:nvSpPr>
        <cdr:cNvPr id="5" name="Textfeld 4">
          <a:extLst xmlns:a="http://schemas.openxmlformats.org/drawingml/2006/main">
            <a:ext uri="{FF2B5EF4-FFF2-40B4-BE49-F238E27FC236}">
              <a16:creationId xmlns:a16="http://schemas.microsoft.com/office/drawing/2014/main" id="{319E171E-BB09-08D8-ABF1-FADB0B4AFC4E}"/>
            </a:ext>
          </a:extLst>
        </cdr:cNvPr>
        <cdr:cNvSpPr txBox="1"/>
      </cdr:nvSpPr>
      <cdr:spPr>
        <a:xfrm xmlns:a="http://schemas.openxmlformats.org/drawingml/2006/main">
          <a:off x="4881970" y="191265"/>
          <a:ext cx="1113296" cy="3220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400" dirty="0"/>
            <a:t>Stark / eher </a:t>
          </a:r>
          <a:r>
            <a:rPr lang="de-DE" sz="1400" b="1" dirty="0"/>
            <a:t>negativ</a:t>
          </a:r>
        </a:p>
      </cdr:txBody>
    </cdr:sp>
  </cdr:relSizeAnchor>
  <cdr:relSizeAnchor xmlns:cdr="http://schemas.openxmlformats.org/drawingml/2006/chartDrawing">
    <cdr:from>
      <cdr:x>0.55124</cdr:x>
      <cdr:y>0.11658</cdr:y>
    </cdr:from>
    <cdr:to>
      <cdr:x>0.63151</cdr:x>
      <cdr:y>0.18517</cdr:y>
    </cdr:to>
    <cdr:sp macro="" textlink="">
      <cdr:nvSpPr>
        <cdr:cNvPr id="6" name="Textfeld 5">
          <a:extLst xmlns:a="http://schemas.openxmlformats.org/drawingml/2006/main">
            <a:ext uri="{FF2B5EF4-FFF2-40B4-BE49-F238E27FC236}">
              <a16:creationId xmlns:a16="http://schemas.microsoft.com/office/drawing/2014/main" id="{E9527F50-7336-375E-DC6D-6010CB837DEC}"/>
            </a:ext>
          </a:extLst>
        </cdr:cNvPr>
        <cdr:cNvSpPr txBox="1"/>
      </cdr:nvSpPr>
      <cdr:spPr>
        <a:xfrm xmlns:a="http://schemas.openxmlformats.org/drawingml/2006/main">
          <a:off x="6442764" y="644719"/>
          <a:ext cx="938137" cy="3792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8%</a:t>
          </a:r>
        </a:p>
      </cdr:txBody>
    </cdr:sp>
  </cdr:relSizeAnchor>
  <cdr:relSizeAnchor xmlns:cdr="http://schemas.openxmlformats.org/drawingml/2006/chartDrawing">
    <cdr:from>
      <cdr:x>0.54149</cdr:x>
      <cdr:y>0.21724</cdr:y>
    </cdr:from>
    <cdr:to>
      <cdr:x>0.61973</cdr:x>
      <cdr:y>0.27792</cdr:y>
    </cdr:to>
    <cdr:sp macro="" textlink="">
      <cdr:nvSpPr>
        <cdr:cNvPr id="7" name="Textfeld 6">
          <a:extLst xmlns:a="http://schemas.openxmlformats.org/drawingml/2006/main">
            <a:ext uri="{FF2B5EF4-FFF2-40B4-BE49-F238E27FC236}">
              <a16:creationId xmlns:a16="http://schemas.microsoft.com/office/drawing/2014/main" id="{2DF02267-FAA7-4881-D143-68EC8087BF57}"/>
            </a:ext>
          </a:extLst>
        </cdr:cNvPr>
        <cdr:cNvSpPr txBox="1"/>
      </cdr:nvSpPr>
      <cdr:spPr>
        <a:xfrm xmlns:a="http://schemas.openxmlformats.org/drawingml/2006/main">
          <a:off x="6328809" y="1201337"/>
          <a:ext cx="914447" cy="3355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13%</a:t>
          </a:r>
        </a:p>
      </cdr:txBody>
    </cdr:sp>
  </cdr:relSizeAnchor>
  <cdr:relSizeAnchor xmlns:cdr="http://schemas.openxmlformats.org/drawingml/2006/chartDrawing">
    <cdr:from>
      <cdr:x>0.44086</cdr:x>
      <cdr:y>0.32075</cdr:y>
    </cdr:from>
    <cdr:to>
      <cdr:x>0.5191</cdr:x>
      <cdr:y>0.4861</cdr:y>
    </cdr:to>
    <cdr:sp macro="" textlink="">
      <cdr:nvSpPr>
        <cdr:cNvPr id="8" name="Textfeld 7">
          <a:extLst xmlns:a="http://schemas.openxmlformats.org/drawingml/2006/main">
            <a:ext uri="{FF2B5EF4-FFF2-40B4-BE49-F238E27FC236}">
              <a16:creationId xmlns:a16="http://schemas.microsoft.com/office/drawing/2014/main" id="{FAC68F37-4F61-B7AF-7B6C-1B944875A112}"/>
            </a:ext>
          </a:extLst>
        </cdr:cNvPr>
        <cdr:cNvSpPr txBox="1"/>
      </cdr:nvSpPr>
      <cdr:spPr>
        <a:xfrm xmlns:a="http://schemas.openxmlformats.org/drawingml/2006/main">
          <a:off x="5152708" y="177376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34%</a:t>
          </a:r>
        </a:p>
      </cdr:txBody>
    </cdr:sp>
  </cdr:relSizeAnchor>
  <cdr:relSizeAnchor xmlns:cdr="http://schemas.openxmlformats.org/drawingml/2006/chartDrawing">
    <cdr:from>
      <cdr:x>0.49525</cdr:x>
      <cdr:y>0.42781</cdr:y>
    </cdr:from>
    <cdr:to>
      <cdr:x>0.57349</cdr:x>
      <cdr:y>0.59316</cdr:y>
    </cdr:to>
    <cdr:sp macro="" textlink="">
      <cdr:nvSpPr>
        <cdr:cNvPr id="9" name="Textfeld 8">
          <a:extLst xmlns:a="http://schemas.openxmlformats.org/drawingml/2006/main">
            <a:ext uri="{FF2B5EF4-FFF2-40B4-BE49-F238E27FC236}">
              <a16:creationId xmlns:a16="http://schemas.microsoft.com/office/drawing/2014/main" id="{C7B8DAF5-28BD-F617-DCF9-224274EF8901}"/>
            </a:ext>
          </a:extLst>
        </cdr:cNvPr>
        <cdr:cNvSpPr txBox="1"/>
      </cdr:nvSpPr>
      <cdr:spPr>
        <a:xfrm xmlns:a="http://schemas.openxmlformats.org/drawingml/2006/main">
          <a:off x="5788294" y="2365842"/>
          <a:ext cx="914447" cy="9143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20%</a:t>
          </a:r>
        </a:p>
      </cdr:txBody>
    </cdr:sp>
  </cdr:relSizeAnchor>
  <cdr:relSizeAnchor xmlns:cdr="http://schemas.openxmlformats.org/drawingml/2006/chartDrawing">
    <cdr:from>
      <cdr:x>0.47482</cdr:x>
      <cdr:y>0.53084</cdr:y>
    </cdr:from>
    <cdr:to>
      <cdr:x>0.55306</cdr:x>
      <cdr:y>0.69619</cdr:y>
    </cdr:to>
    <cdr:sp macro="" textlink="">
      <cdr:nvSpPr>
        <cdr:cNvPr id="10" name="Textfeld 9">
          <a:extLst xmlns:a="http://schemas.openxmlformats.org/drawingml/2006/main">
            <a:ext uri="{FF2B5EF4-FFF2-40B4-BE49-F238E27FC236}">
              <a16:creationId xmlns:a16="http://schemas.microsoft.com/office/drawing/2014/main" id="{2068F095-55B6-57F2-B79E-8997FBB6196F}"/>
            </a:ext>
          </a:extLst>
        </cdr:cNvPr>
        <cdr:cNvSpPr txBox="1"/>
      </cdr:nvSpPr>
      <cdr:spPr>
        <a:xfrm xmlns:a="http://schemas.openxmlformats.org/drawingml/2006/main">
          <a:off x="5549617" y="2935575"/>
          <a:ext cx="914447" cy="9143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24%</a:t>
          </a:r>
        </a:p>
      </cdr:txBody>
    </cdr:sp>
  </cdr:relSizeAnchor>
  <cdr:relSizeAnchor xmlns:cdr="http://schemas.openxmlformats.org/drawingml/2006/chartDrawing">
    <cdr:from>
      <cdr:x>0.46891</cdr:x>
      <cdr:y>0.63003</cdr:y>
    </cdr:from>
    <cdr:to>
      <cdr:x>0.54714</cdr:x>
      <cdr:y>0.79539</cdr:y>
    </cdr:to>
    <cdr:sp macro="" textlink="">
      <cdr:nvSpPr>
        <cdr:cNvPr id="11" name="Textfeld 10">
          <a:extLst xmlns:a="http://schemas.openxmlformats.org/drawingml/2006/main">
            <a:ext uri="{FF2B5EF4-FFF2-40B4-BE49-F238E27FC236}">
              <a16:creationId xmlns:a16="http://schemas.microsoft.com/office/drawing/2014/main" id="{36CA910C-7A06-6E96-21F6-AEA7B7D0E589}"/>
            </a:ext>
          </a:extLst>
        </cdr:cNvPr>
        <cdr:cNvSpPr txBox="1"/>
      </cdr:nvSpPr>
      <cdr:spPr>
        <a:xfrm xmlns:a="http://schemas.openxmlformats.org/drawingml/2006/main">
          <a:off x="5480534" y="3484087"/>
          <a:ext cx="914331" cy="9144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26%</a:t>
          </a:r>
        </a:p>
      </cdr:txBody>
    </cdr:sp>
  </cdr:relSizeAnchor>
  <cdr:relSizeAnchor xmlns:cdr="http://schemas.openxmlformats.org/drawingml/2006/chartDrawing">
    <cdr:from>
      <cdr:x>0.30254</cdr:x>
      <cdr:y>0.73569</cdr:y>
    </cdr:from>
    <cdr:to>
      <cdr:x>0.38139</cdr:x>
      <cdr:y>0.79414</cdr:y>
    </cdr:to>
    <cdr:sp macro="" textlink="">
      <cdr:nvSpPr>
        <cdr:cNvPr id="12" name="Textfeld 11">
          <a:extLst xmlns:a="http://schemas.openxmlformats.org/drawingml/2006/main">
            <a:ext uri="{FF2B5EF4-FFF2-40B4-BE49-F238E27FC236}">
              <a16:creationId xmlns:a16="http://schemas.microsoft.com/office/drawing/2014/main" id="{B21C1EFB-A137-65D3-4973-FDE53A749E07}"/>
            </a:ext>
          </a:extLst>
        </cdr:cNvPr>
        <cdr:cNvSpPr txBox="1"/>
      </cdr:nvSpPr>
      <cdr:spPr>
        <a:xfrm xmlns:a="http://schemas.openxmlformats.org/drawingml/2006/main">
          <a:off x="3536012" y="4068417"/>
          <a:ext cx="921569" cy="3232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67%</a:t>
          </a:r>
        </a:p>
      </cdr:txBody>
    </cdr:sp>
  </cdr:relSizeAnchor>
  <cdr:relSizeAnchor xmlns:cdr="http://schemas.openxmlformats.org/drawingml/2006/chartDrawing">
    <cdr:from>
      <cdr:x>0.25365</cdr:x>
      <cdr:y>0.83885</cdr:y>
    </cdr:from>
    <cdr:to>
      <cdr:x>0.32024</cdr:x>
      <cdr:y>0.92887</cdr:y>
    </cdr:to>
    <cdr:sp macro="" textlink="">
      <cdr:nvSpPr>
        <cdr:cNvPr id="13" name="Textfeld 12">
          <a:extLst xmlns:a="http://schemas.openxmlformats.org/drawingml/2006/main">
            <a:ext uri="{FF2B5EF4-FFF2-40B4-BE49-F238E27FC236}">
              <a16:creationId xmlns:a16="http://schemas.microsoft.com/office/drawing/2014/main" id="{C928231D-E116-8506-C63C-0F7B1A4C6110}"/>
            </a:ext>
          </a:extLst>
        </cdr:cNvPr>
        <cdr:cNvSpPr txBox="1"/>
      </cdr:nvSpPr>
      <cdr:spPr>
        <a:xfrm xmlns:a="http://schemas.openxmlformats.org/drawingml/2006/main">
          <a:off x="2964638" y="4638918"/>
          <a:ext cx="778208" cy="4977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70%</a:t>
          </a:r>
        </a:p>
      </cdr:txBody>
    </cdr:sp>
  </cdr:relSizeAnchor>
  <cdr:relSizeAnchor xmlns:cdr="http://schemas.openxmlformats.org/drawingml/2006/chartDrawing">
    <cdr:from>
      <cdr:x>0.02586</cdr:x>
      <cdr:y>0.11244</cdr:y>
    </cdr:from>
    <cdr:to>
      <cdr:x>0.12266</cdr:x>
      <cdr:y>0.1797</cdr:y>
    </cdr:to>
    <cdr:sp macro="" textlink="">
      <cdr:nvSpPr>
        <cdr:cNvPr id="14" name="Textfeld 13">
          <a:extLst xmlns:a="http://schemas.openxmlformats.org/drawingml/2006/main">
            <a:ext uri="{FF2B5EF4-FFF2-40B4-BE49-F238E27FC236}">
              <a16:creationId xmlns:a16="http://schemas.microsoft.com/office/drawing/2014/main" id="{CA2AFC7C-7030-A129-9916-8F448210220B}"/>
            </a:ext>
          </a:extLst>
        </cdr:cNvPr>
        <cdr:cNvSpPr txBox="1"/>
      </cdr:nvSpPr>
      <cdr:spPr>
        <a:xfrm xmlns:a="http://schemas.openxmlformats.org/drawingml/2006/main">
          <a:off x="302222" y="621778"/>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Transportsystem</a:t>
          </a:r>
        </a:p>
      </cdr:txBody>
    </cdr:sp>
  </cdr:relSizeAnchor>
  <cdr:relSizeAnchor xmlns:cdr="http://schemas.openxmlformats.org/drawingml/2006/chartDrawing">
    <cdr:from>
      <cdr:x>0.02586</cdr:x>
      <cdr:y>0.21366</cdr:y>
    </cdr:from>
    <cdr:to>
      <cdr:x>0.12266</cdr:x>
      <cdr:y>0.28092</cdr:y>
    </cdr:to>
    <cdr:sp macro="" textlink="">
      <cdr:nvSpPr>
        <cdr:cNvPr id="15" name="Textfeld 14">
          <a:extLst xmlns:a="http://schemas.openxmlformats.org/drawingml/2006/main">
            <a:ext uri="{FF2B5EF4-FFF2-40B4-BE49-F238E27FC236}">
              <a16:creationId xmlns:a16="http://schemas.microsoft.com/office/drawing/2014/main" id="{1B4C95FF-6F39-B278-ABCB-B12A4BE3CA21}"/>
            </a:ext>
          </a:extLst>
        </cdr:cNvPr>
        <cdr:cNvSpPr txBox="1"/>
      </cdr:nvSpPr>
      <cdr:spPr>
        <a:xfrm xmlns:a="http://schemas.openxmlformats.org/drawingml/2006/main">
          <a:off x="302222" y="1181562"/>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Gesundheitswesen</a:t>
          </a:r>
        </a:p>
      </cdr:txBody>
    </cdr:sp>
  </cdr:relSizeAnchor>
  <cdr:relSizeAnchor xmlns:cdr="http://schemas.openxmlformats.org/drawingml/2006/chartDrawing">
    <cdr:from>
      <cdr:x>0.02586</cdr:x>
      <cdr:y>0.31489</cdr:y>
    </cdr:from>
    <cdr:to>
      <cdr:x>0.12266</cdr:x>
      <cdr:y>0.38215</cdr:y>
    </cdr:to>
    <cdr:sp macro="" textlink="">
      <cdr:nvSpPr>
        <cdr:cNvPr id="16" name="Textfeld 15">
          <a:extLst xmlns:a="http://schemas.openxmlformats.org/drawingml/2006/main">
            <a:ext uri="{FF2B5EF4-FFF2-40B4-BE49-F238E27FC236}">
              <a16:creationId xmlns:a16="http://schemas.microsoft.com/office/drawing/2014/main" id="{EB2972D1-0507-A93F-0695-AB9B8F97889C}"/>
            </a:ext>
          </a:extLst>
        </cdr:cNvPr>
        <cdr:cNvSpPr txBox="1"/>
      </cdr:nvSpPr>
      <cdr:spPr>
        <a:xfrm xmlns:a="http://schemas.openxmlformats.org/drawingml/2006/main">
          <a:off x="302222" y="1741346"/>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Ökonomische Performance</a:t>
          </a:r>
        </a:p>
      </cdr:txBody>
    </cdr:sp>
  </cdr:relSizeAnchor>
  <cdr:relSizeAnchor xmlns:cdr="http://schemas.openxmlformats.org/drawingml/2006/chartDrawing">
    <cdr:from>
      <cdr:x>0.02586</cdr:x>
      <cdr:y>0.41611</cdr:y>
    </cdr:from>
    <cdr:to>
      <cdr:x>0.12266</cdr:x>
      <cdr:y>0.48337</cdr:y>
    </cdr:to>
    <cdr:sp macro="" textlink="">
      <cdr:nvSpPr>
        <cdr:cNvPr id="17" name="Textfeld 16">
          <a:extLst xmlns:a="http://schemas.openxmlformats.org/drawingml/2006/main">
            <a:ext uri="{FF2B5EF4-FFF2-40B4-BE49-F238E27FC236}">
              <a16:creationId xmlns:a16="http://schemas.microsoft.com/office/drawing/2014/main" id="{6C769C3D-024C-B84B-C6B8-1D09C0690797}"/>
            </a:ext>
          </a:extLst>
        </cdr:cNvPr>
        <cdr:cNvSpPr txBox="1"/>
      </cdr:nvSpPr>
      <cdr:spPr>
        <a:xfrm xmlns:a="http://schemas.openxmlformats.org/drawingml/2006/main">
          <a:off x="302222" y="2301130"/>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Umweltschutz</a:t>
          </a:r>
        </a:p>
      </cdr:txBody>
    </cdr:sp>
  </cdr:relSizeAnchor>
  <cdr:relSizeAnchor xmlns:cdr="http://schemas.openxmlformats.org/drawingml/2006/chartDrawing">
    <cdr:from>
      <cdr:x>0.02586</cdr:x>
      <cdr:y>0.51734</cdr:y>
    </cdr:from>
    <cdr:to>
      <cdr:x>0.12266</cdr:x>
      <cdr:y>0.5846</cdr:y>
    </cdr:to>
    <cdr:sp macro="" textlink="">
      <cdr:nvSpPr>
        <cdr:cNvPr id="18" name="Textfeld 17">
          <a:extLst xmlns:a="http://schemas.openxmlformats.org/drawingml/2006/main">
            <a:ext uri="{FF2B5EF4-FFF2-40B4-BE49-F238E27FC236}">
              <a16:creationId xmlns:a16="http://schemas.microsoft.com/office/drawing/2014/main" id="{12383041-8273-E799-5B84-000358B945F6}"/>
            </a:ext>
          </a:extLst>
        </cdr:cNvPr>
        <cdr:cNvSpPr txBox="1"/>
      </cdr:nvSpPr>
      <cdr:spPr>
        <a:xfrm xmlns:a="http://schemas.openxmlformats.org/drawingml/2006/main">
          <a:off x="302222" y="2860914"/>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Universitäten</a:t>
          </a:r>
        </a:p>
      </cdr:txBody>
    </cdr:sp>
  </cdr:relSizeAnchor>
  <cdr:relSizeAnchor xmlns:cdr="http://schemas.openxmlformats.org/drawingml/2006/chartDrawing">
    <cdr:from>
      <cdr:x>0.02586</cdr:x>
      <cdr:y>0.61856</cdr:y>
    </cdr:from>
    <cdr:to>
      <cdr:x>0.12266</cdr:x>
      <cdr:y>0.68582</cdr:y>
    </cdr:to>
    <cdr:sp macro="" textlink="">
      <cdr:nvSpPr>
        <cdr:cNvPr id="19" name="Textfeld 18">
          <a:extLst xmlns:a="http://schemas.openxmlformats.org/drawingml/2006/main">
            <a:ext uri="{FF2B5EF4-FFF2-40B4-BE49-F238E27FC236}">
              <a16:creationId xmlns:a16="http://schemas.microsoft.com/office/drawing/2014/main" id="{23446B7B-EB19-8130-1DAF-FD6AC9648417}"/>
            </a:ext>
          </a:extLst>
        </cdr:cNvPr>
        <cdr:cNvSpPr txBox="1"/>
      </cdr:nvSpPr>
      <cdr:spPr>
        <a:xfrm xmlns:a="http://schemas.openxmlformats.org/drawingml/2006/main">
          <a:off x="302222" y="3420698"/>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Schulen</a:t>
          </a:r>
        </a:p>
      </cdr:txBody>
    </cdr:sp>
  </cdr:relSizeAnchor>
  <cdr:relSizeAnchor xmlns:cdr="http://schemas.openxmlformats.org/drawingml/2006/chartDrawing">
    <cdr:from>
      <cdr:x>0.02586</cdr:x>
      <cdr:y>0.71979</cdr:y>
    </cdr:from>
    <cdr:to>
      <cdr:x>0.12266</cdr:x>
      <cdr:y>0.78705</cdr:y>
    </cdr:to>
    <cdr:sp macro="" textlink="">
      <cdr:nvSpPr>
        <cdr:cNvPr id="20" name="Textfeld 19">
          <a:extLst xmlns:a="http://schemas.openxmlformats.org/drawingml/2006/main">
            <a:ext uri="{FF2B5EF4-FFF2-40B4-BE49-F238E27FC236}">
              <a16:creationId xmlns:a16="http://schemas.microsoft.com/office/drawing/2014/main" id="{93CE97A8-ED91-E666-3A24-744F965EE2D8}"/>
            </a:ext>
          </a:extLst>
        </cdr:cNvPr>
        <cdr:cNvSpPr txBox="1"/>
      </cdr:nvSpPr>
      <cdr:spPr>
        <a:xfrm xmlns:a="http://schemas.openxmlformats.org/drawingml/2006/main">
          <a:off x="302222" y="3980482"/>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Politik &amp; Wahlen</a:t>
          </a:r>
        </a:p>
      </cdr:txBody>
    </cdr:sp>
  </cdr:relSizeAnchor>
  <cdr:relSizeAnchor xmlns:cdr="http://schemas.openxmlformats.org/drawingml/2006/chartDrawing">
    <cdr:from>
      <cdr:x>0.02586</cdr:x>
      <cdr:y>0.82101</cdr:y>
    </cdr:from>
    <cdr:to>
      <cdr:x>0.12266</cdr:x>
      <cdr:y>0.88828</cdr:y>
    </cdr:to>
    <cdr:sp macro="" textlink="">
      <cdr:nvSpPr>
        <cdr:cNvPr id="21" name="Textfeld 20">
          <a:extLst xmlns:a="http://schemas.openxmlformats.org/drawingml/2006/main">
            <a:ext uri="{FF2B5EF4-FFF2-40B4-BE49-F238E27FC236}">
              <a16:creationId xmlns:a16="http://schemas.microsoft.com/office/drawing/2014/main" id="{40ADCE07-03CA-51C6-EF3E-6F6687FAA2CC}"/>
            </a:ext>
          </a:extLst>
        </cdr:cNvPr>
        <cdr:cNvSpPr txBox="1"/>
      </cdr:nvSpPr>
      <cdr:spPr>
        <a:xfrm xmlns:a="http://schemas.openxmlformats.org/drawingml/2006/main">
          <a:off x="302222" y="4540268"/>
          <a:ext cx="1131376" cy="3719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600" dirty="0"/>
            <a:t>Wohlstandsverteilung</a:t>
          </a:r>
        </a:p>
      </cdr:txBody>
    </cdr:sp>
  </cdr:relSizeAnchor>
  <cdr:relSizeAnchor xmlns:cdr="http://schemas.openxmlformats.org/drawingml/2006/chartDrawing">
    <cdr:from>
      <cdr:x>0.52241</cdr:x>
      <cdr:y>0.32179</cdr:y>
    </cdr:from>
    <cdr:to>
      <cdr:x>0.60065</cdr:x>
      <cdr:y>0.48714</cdr:y>
    </cdr:to>
    <cdr:sp macro="" textlink="">
      <cdr:nvSpPr>
        <cdr:cNvPr id="22" name="Textfeld 21">
          <a:extLst xmlns:a="http://schemas.openxmlformats.org/drawingml/2006/main">
            <a:ext uri="{FF2B5EF4-FFF2-40B4-BE49-F238E27FC236}">
              <a16:creationId xmlns:a16="http://schemas.microsoft.com/office/drawing/2014/main" id="{8595846E-BAB0-E6C7-6389-2E5BC9DAA244}"/>
            </a:ext>
          </a:extLst>
        </cdr:cNvPr>
        <cdr:cNvSpPr txBox="1"/>
      </cdr:nvSpPr>
      <cdr:spPr>
        <a:xfrm xmlns:a="http://schemas.openxmlformats.org/drawingml/2006/main">
          <a:off x="6105819" y="1779501"/>
          <a:ext cx="914447" cy="9143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12%</a:t>
          </a:r>
        </a:p>
      </cdr:txBody>
    </cdr:sp>
  </cdr:relSizeAnchor>
  <cdr:relSizeAnchor xmlns:cdr="http://schemas.openxmlformats.org/drawingml/2006/chartDrawing">
    <cdr:from>
      <cdr:x>0.48661</cdr:x>
      <cdr:y>0.22551</cdr:y>
    </cdr:from>
    <cdr:to>
      <cdr:x>0.56485</cdr:x>
      <cdr:y>0.39086</cdr:y>
    </cdr:to>
    <cdr:sp macro="" textlink="">
      <cdr:nvSpPr>
        <cdr:cNvPr id="23" name="Textfeld 22">
          <a:extLst xmlns:a="http://schemas.openxmlformats.org/drawingml/2006/main">
            <a:ext uri="{FF2B5EF4-FFF2-40B4-BE49-F238E27FC236}">
              <a16:creationId xmlns:a16="http://schemas.microsoft.com/office/drawing/2014/main" id="{1BAA9D81-D368-FF73-E2EF-979D7F01BBB8}"/>
            </a:ext>
          </a:extLst>
        </cdr:cNvPr>
        <cdr:cNvSpPr txBox="1"/>
      </cdr:nvSpPr>
      <cdr:spPr>
        <a:xfrm xmlns:a="http://schemas.openxmlformats.org/drawingml/2006/main">
          <a:off x="5687316" y="1247108"/>
          <a:ext cx="914447" cy="9143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8%</a:t>
          </a:r>
        </a:p>
      </cdr:txBody>
    </cdr:sp>
  </cdr:relSizeAnchor>
  <cdr:relSizeAnchor xmlns:cdr="http://schemas.openxmlformats.org/drawingml/2006/chartDrawing">
    <cdr:from>
      <cdr:x>0.50087</cdr:x>
      <cdr:y>0.11478</cdr:y>
    </cdr:from>
    <cdr:to>
      <cdr:x>0.57911</cdr:x>
      <cdr:y>0.28013</cdr:y>
    </cdr:to>
    <cdr:sp macro="" textlink="">
      <cdr:nvSpPr>
        <cdr:cNvPr id="24" name="Textfeld 23">
          <a:extLst xmlns:a="http://schemas.openxmlformats.org/drawingml/2006/main">
            <a:ext uri="{FF2B5EF4-FFF2-40B4-BE49-F238E27FC236}">
              <a16:creationId xmlns:a16="http://schemas.microsoft.com/office/drawing/2014/main" id="{E1C19536-62BA-52AD-A244-C58EB010D5F3}"/>
            </a:ext>
          </a:extLst>
        </cdr:cNvPr>
        <cdr:cNvSpPr txBox="1"/>
      </cdr:nvSpPr>
      <cdr:spPr>
        <a:xfrm xmlns:a="http://schemas.openxmlformats.org/drawingml/2006/main">
          <a:off x="5854032" y="634737"/>
          <a:ext cx="914447" cy="9143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5%</a:t>
          </a:r>
        </a:p>
      </cdr:txBody>
    </cdr:sp>
  </cdr:relSizeAnchor>
  <cdr:relSizeAnchor xmlns:cdr="http://schemas.openxmlformats.org/drawingml/2006/chartDrawing">
    <cdr:from>
      <cdr:x>0.29014</cdr:x>
      <cdr:y>0.83584</cdr:y>
    </cdr:from>
    <cdr:to>
      <cdr:x>0.36899</cdr:x>
      <cdr:y>0.89429</cdr:y>
    </cdr:to>
    <cdr:sp macro="" textlink="">
      <cdr:nvSpPr>
        <cdr:cNvPr id="25" name="Textfeld 24">
          <a:extLst xmlns:a="http://schemas.openxmlformats.org/drawingml/2006/main">
            <a:ext uri="{FF2B5EF4-FFF2-40B4-BE49-F238E27FC236}">
              <a16:creationId xmlns:a16="http://schemas.microsoft.com/office/drawing/2014/main" id="{48CDF0C2-7FE5-79B6-2CA4-E100A3AAAD15}"/>
            </a:ext>
          </a:extLst>
        </cdr:cNvPr>
        <cdr:cNvSpPr txBox="1"/>
      </cdr:nvSpPr>
      <cdr:spPr>
        <a:xfrm xmlns:a="http://schemas.openxmlformats.org/drawingml/2006/main">
          <a:off x="3391046" y="4622261"/>
          <a:ext cx="921569" cy="3232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dirty="0">
              <a:solidFill>
                <a:schemeClr val="bg1"/>
              </a:solidFill>
            </a:rPr>
            <a:t>70%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8F020-EC56-294C-8D32-FD2031C40659}" type="datetimeFigureOut">
              <a:rPr lang="de-DE" smtClean="0"/>
              <a:t>15.03.24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4C121-6392-E343-8B73-1DE7FA8DEB32}" type="slidenum">
              <a:rPr lang="de-DE" smtClean="0"/>
              <a:t>‹Nr.›</a:t>
            </a:fld>
            <a:endParaRPr lang="de-DE"/>
          </a:p>
        </p:txBody>
      </p:sp>
    </p:spTree>
    <p:extLst>
      <p:ext uri="{BB962C8B-B14F-4D97-AF65-F5344CB8AC3E}">
        <p14:creationId xmlns:p14="http://schemas.microsoft.com/office/powerpoint/2010/main" val="3164832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1</a:t>
            </a:fld>
            <a:endParaRPr lang="de-DE"/>
          </a:p>
        </p:txBody>
      </p:sp>
    </p:spTree>
    <p:extLst>
      <p:ext uri="{BB962C8B-B14F-4D97-AF65-F5344CB8AC3E}">
        <p14:creationId xmlns:p14="http://schemas.microsoft.com/office/powerpoint/2010/main" val="1848844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1783187-134C-D34A-A9B2-30855A152A0C}" type="slidenum">
              <a:rPr lang="de-DE" smtClean="0"/>
              <a:t>11</a:t>
            </a:fld>
            <a:endParaRPr lang="de-DE" dirty="0"/>
          </a:p>
        </p:txBody>
      </p:sp>
    </p:spTree>
    <p:extLst>
      <p:ext uri="{BB962C8B-B14F-4D97-AF65-F5344CB8AC3E}">
        <p14:creationId xmlns:p14="http://schemas.microsoft.com/office/powerpoint/2010/main" val="2842515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12</a:t>
            </a:fld>
            <a:endParaRPr lang="de-DE"/>
          </a:p>
        </p:txBody>
      </p:sp>
    </p:spTree>
    <p:extLst>
      <p:ext uri="{BB962C8B-B14F-4D97-AF65-F5344CB8AC3E}">
        <p14:creationId xmlns:p14="http://schemas.microsoft.com/office/powerpoint/2010/main" val="260620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A2E61-1BEA-2A0E-5E94-2FE7054739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0C0BA9-0076-AC72-26B4-169A99F1391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09CD770-AEAD-1987-D5A7-466FCCD64088}"/>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659B730-36EF-40EE-2CF8-06F261EE0425}"/>
              </a:ext>
            </a:extLst>
          </p:cNvPr>
          <p:cNvSpPr>
            <a:spLocks noGrp="1"/>
          </p:cNvSpPr>
          <p:nvPr>
            <p:ph type="sldNum" sz="quarter" idx="5"/>
          </p:nvPr>
        </p:nvSpPr>
        <p:spPr/>
        <p:txBody>
          <a:bodyPr/>
          <a:lstStyle/>
          <a:p>
            <a:fld id="{C1783187-134C-D34A-A9B2-30855A152A0C}" type="slidenum">
              <a:rPr lang="de-DE" smtClean="0"/>
              <a:t>13</a:t>
            </a:fld>
            <a:endParaRPr lang="de-DE"/>
          </a:p>
        </p:txBody>
      </p:sp>
    </p:spTree>
    <p:extLst>
      <p:ext uri="{BB962C8B-B14F-4D97-AF65-F5344CB8AC3E}">
        <p14:creationId xmlns:p14="http://schemas.microsoft.com/office/powerpoint/2010/main" val="224354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14</a:t>
            </a:fld>
            <a:endParaRPr lang="de-DE"/>
          </a:p>
        </p:txBody>
      </p:sp>
    </p:spTree>
    <p:extLst>
      <p:ext uri="{BB962C8B-B14F-4D97-AF65-F5344CB8AC3E}">
        <p14:creationId xmlns:p14="http://schemas.microsoft.com/office/powerpoint/2010/main" val="1099818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15</a:t>
            </a:fld>
            <a:endParaRPr lang="de-DE"/>
          </a:p>
        </p:txBody>
      </p:sp>
    </p:spTree>
    <p:extLst>
      <p:ext uri="{BB962C8B-B14F-4D97-AF65-F5344CB8AC3E}">
        <p14:creationId xmlns:p14="http://schemas.microsoft.com/office/powerpoint/2010/main" val="60752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9D7D-E5B5-18EB-F4A7-4D42B56503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53E40B-166C-1946-634F-274EC5ECB6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B5E912-7146-9593-0249-7ED5AE0DB20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6A2221F-7546-9657-5049-D07545DF11FC}"/>
              </a:ext>
            </a:extLst>
          </p:cNvPr>
          <p:cNvSpPr>
            <a:spLocks noGrp="1"/>
          </p:cNvSpPr>
          <p:nvPr>
            <p:ph type="sldNum" sz="quarter" idx="5"/>
          </p:nvPr>
        </p:nvSpPr>
        <p:spPr/>
        <p:txBody>
          <a:bodyPr/>
          <a:lstStyle/>
          <a:p>
            <a:fld id="{C1783187-134C-D34A-A9B2-30855A152A0C}" type="slidenum">
              <a:rPr lang="de-DE" smtClean="0"/>
              <a:t>16</a:t>
            </a:fld>
            <a:endParaRPr lang="de-DE"/>
          </a:p>
        </p:txBody>
      </p:sp>
    </p:spTree>
    <p:extLst>
      <p:ext uri="{BB962C8B-B14F-4D97-AF65-F5344CB8AC3E}">
        <p14:creationId xmlns:p14="http://schemas.microsoft.com/office/powerpoint/2010/main" val="894235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17</a:t>
            </a:fld>
            <a:endParaRPr lang="de-DE"/>
          </a:p>
        </p:txBody>
      </p:sp>
    </p:spTree>
    <p:extLst>
      <p:ext uri="{BB962C8B-B14F-4D97-AF65-F5344CB8AC3E}">
        <p14:creationId xmlns:p14="http://schemas.microsoft.com/office/powerpoint/2010/main" val="4228960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18</a:t>
            </a:fld>
            <a:endParaRPr lang="de-DE"/>
          </a:p>
        </p:txBody>
      </p:sp>
    </p:spTree>
    <p:extLst>
      <p:ext uri="{BB962C8B-B14F-4D97-AF65-F5344CB8AC3E}">
        <p14:creationId xmlns:p14="http://schemas.microsoft.com/office/powerpoint/2010/main" val="21596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1783187-134C-D34A-A9B2-30855A152A0C}" type="slidenum">
              <a:rPr lang="de-DE" smtClean="0"/>
              <a:t>19</a:t>
            </a:fld>
            <a:endParaRPr lang="de-DE" dirty="0"/>
          </a:p>
        </p:txBody>
      </p:sp>
    </p:spTree>
    <p:extLst>
      <p:ext uri="{BB962C8B-B14F-4D97-AF65-F5344CB8AC3E}">
        <p14:creationId xmlns:p14="http://schemas.microsoft.com/office/powerpoint/2010/main" val="918179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14C6A44-B64D-5A4B-8329-2F57FAB04F87}" type="slidenum">
              <a:rPr lang="de-DE" smtClean="0"/>
              <a:t>20</a:t>
            </a:fld>
            <a:endParaRPr lang="de-DE"/>
          </a:p>
        </p:txBody>
      </p:sp>
    </p:spTree>
    <p:extLst>
      <p:ext uri="{BB962C8B-B14F-4D97-AF65-F5344CB8AC3E}">
        <p14:creationId xmlns:p14="http://schemas.microsoft.com/office/powerpoint/2010/main" val="409855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3</a:t>
            </a:fld>
            <a:endParaRPr lang="de-DE"/>
          </a:p>
        </p:txBody>
      </p:sp>
    </p:spTree>
    <p:extLst>
      <p:ext uri="{BB962C8B-B14F-4D97-AF65-F5344CB8AC3E}">
        <p14:creationId xmlns:p14="http://schemas.microsoft.com/office/powerpoint/2010/main" val="1777822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14C6A44-B64D-5A4B-8329-2F57FAB04F87}" type="slidenum">
              <a:rPr lang="de-DE" smtClean="0"/>
              <a:t>21</a:t>
            </a:fld>
            <a:endParaRPr lang="de-DE"/>
          </a:p>
        </p:txBody>
      </p:sp>
    </p:spTree>
    <p:extLst>
      <p:ext uri="{BB962C8B-B14F-4D97-AF65-F5344CB8AC3E}">
        <p14:creationId xmlns:p14="http://schemas.microsoft.com/office/powerpoint/2010/main" val="255854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22</a:t>
            </a:fld>
            <a:endParaRPr lang="de-DE"/>
          </a:p>
        </p:txBody>
      </p:sp>
    </p:spTree>
    <p:extLst>
      <p:ext uri="{BB962C8B-B14F-4D97-AF65-F5344CB8AC3E}">
        <p14:creationId xmlns:p14="http://schemas.microsoft.com/office/powerpoint/2010/main" val="2208308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9D7D-E5B5-18EB-F4A7-4D42B56503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53E40B-166C-1946-634F-274EC5ECB6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B5E912-7146-9593-0249-7ED5AE0DB20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6A2221F-7546-9657-5049-D07545DF11FC}"/>
              </a:ext>
            </a:extLst>
          </p:cNvPr>
          <p:cNvSpPr>
            <a:spLocks noGrp="1"/>
          </p:cNvSpPr>
          <p:nvPr>
            <p:ph type="sldNum" sz="quarter" idx="5"/>
          </p:nvPr>
        </p:nvSpPr>
        <p:spPr/>
        <p:txBody>
          <a:bodyPr/>
          <a:lstStyle/>
          <a:p>
            <a:fld id="{C1783187-134C-D34A-A9B2-30855A152A0C}" type="slidenum">
              <a:rPr lang="de-DE" smtClean="0"/>
              <a:t>23</a:t>
            </a:fld>
            <a:endParaRPr lang="de-DE"/>
          </a:p>
        </p:txBody>
      </p:sp>
    </p:spTree>
    <p:extLst>
      <p:ext uri="{BB962C8B-B14F-4D97-AF65-F5344CB8AC3E}">
        <p14:creationId xmlns:p14="http://schemas.microsoft.com/office/powerpoint/2010/main" val="2544696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9D7D-E5B5-18EB-F4A7-4D42B56503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53E40B-166C-1946-634F-274EC5ECB6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B5E912-7146-9593-0249-7ED5AE0DB20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6A2221F-7546-9657-5049-D07545DF11FC}"/>
              </a:ext>
            </a:extLst>
          </p:cNvPr>
          <p:cNvSpPr>
            <a:spLocks noGrp="1"/>
          </p:cNvSpPr>
          <p:nvPr>
            <p:ph type="sldNum" sz="quarter" idx="5"/>
          </p:nvPr>
        </p:nvSpPr>
        <p:spPr/>
        <p:txBody>
          <a:bodyPr/>
          <a:lstStyle/>
          <a:p>
            <a:fld id="{C1783187-134C-D34A-A9B2-30855A152A0C}" type="slidenum">
              <a:rPr lang="de-DE" smtClean="0"/>
              <a:t>24</a:t>
            </a:fld>
            <a:endParaRPr lang="de-DE"/>
          </a:p>
        </p:txBody>
      </p:sp>
    </p:spTree>
    <p:extLst>
      <p:ext uri="{BB962C8B-B14F-4D97-AF65-F5344CB8AC3E}">
        <p14:creationId xmlns:p14="http://schemas.microsoft.com/office/powerpoint/2010/main" val="2636658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9D7D-E5B5-18EB-F4A7-4D42B56503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53E40B-166C-1946-634F-274EC5ECB6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B5E912-7146-9593-0249-7ED5AE0DB20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6A2221F-7546-9657-5049-D07545DF11FC}"/>
              </a:ext>
            </a:extLst>
          </p:cNvPr>
          <p:cNvSpPr>
            <a:spLocks noGrp="1"/>
          </p:cNvSpPr>
          <p:nvPr>
            <p:ph type="sldNum" sz="quarter" idx="5"/>
          </p:nvPr>
        </p:nvSpPr>
        <p:spPr/>
        <p:txBody>
          <a:bodyPr/>
          <a:lstStyle/>
          <a:p>
            <a:fld id="{C1783187-134C-D34A-A9B2-30855A152A0C}" type="slidenum">
              <a:rPr lang="de-DE" smtClean="0"/>
              <a:t>25</a:t>
            </a:fld>
            <a:endParaRPr lang="de-DE"/>
          </a:p>
        </p:txBody>
      </p:sp>
    </p:spTree>
    <p:extLst>
      <p:ext uri="{BB962C8B-B14F-4D97-AF65-F5344CB8AC3E}">
        <p14:creationId xmlns:p14="http://schemas.microsoft.com/office/powerpoint/2010/main" val="1730971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9D7D-E5B5-18EB-F4A7-4D42B56503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53E40B-166C-1946-634F-274EC5ECB6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B5E912-7146-9593-0249-7ED5AE0DB20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6A2221F-7546-9657-5049-D07545DF11FC}"/>
              </a:ext>
            </a:extLst>
          </p:cNvPr>
          <p:cNvSpPr>
            <a:spLocks noGrp="1"/>
          </p:cNvSpPr>
          <p:nvPr>
            <p:ph type="sldNum" sz="quarter" idx="5"/>
          </p:nvPr>
        </p:nvSpPr>
        <p:spPr/>
        <p:txBody>
          <a:bodyPr/>
          <a:lstStyle/>
          <a:p>
            <a:fld id="{C1783187-134C-D34A-A9B2-30855A152A0C}" type="slidenum">
              <a:rPr lang="de-DE" smtClean="0"/>
              <a:t>26</a:t>
            </a:fld>
            <a:endParaRPr lang="de-DE"/>
          </a:p>
        </p:txBody>
      </p:sp>
    </p:spTree>
    <p:extLst>
      <p:ext uri="{BB962C8B-B14F-4D97-AF65-F5344CB8AC3E}">
        <p14:creationId xmlns:p14="http://schemas.microsoft.com/office/powerpoint/2010/main" val="4104381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27</a:t>
            </a:fld>
            <a:endParaRPr lang="de-DE"/>
          </a:p>
        </p:txBody>
      </p:sp>
    </p:spTree>
    <p:extLst>
      <p:ext uri="{BB962C8B-B14F-4D97-AF65-F5344CB8AC3E}">
        <p14:creationId xmlns:p14="http://schemas.microsoft.com/office/powerpoint/2010/main" val="3610197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89D7D-E5B5-18EB-F4A7-4D42B56503A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53E40B-166C-1946-634F-274EC5ECB67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B5E912-7146-9593-0249-7ED5AE0DB20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6A2221F-7546-9657-5049-D07545DF11FC}"/>
              </a:ext>
            </a:extLst>
          </p:cNvPr>
          <p:cNvSpPr>
            <a:spLocks noGrp="1"/>
          </p:cNvSpPr>
          <p:nvPr>
            <p:ph type="sldNum" sz="quarter" idx="5"/>
          </p:nvPr>
        </p:nvSpPr>
        <p:spPr/>
        <p:txBody>
          <a:bodyPr/>
          <a:lstStyle/>
          <a:p>
            <a:fld id="{C1783187-134C-D34A-A9B2-30855A152A0C}" type="slidenum">
              <a:rPr lang="de-DE" smtClean="0"/>
              <a:t>28</a:t>
            </a:fld>
            <a:endParaRPr lang="de-DE"/>
          </a:p>
        </p:txBody>
      </p:sp>
    </p:spTree>
    <p:extLst>
      <p:ext uri="{BB962C8B-B14F-4D97-AF65-F5344CB8AC3E}">
        <p14:creationId xmlns:p14="http://schemas.microsoft.com/office/powerpoint/2010/main" val="1891268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29</a:t>
            </a:fld>
            <a:endParaRPr lang="de-DE"/>
          </a:p>
        </p:txBody>
      </p:sp>
    </p:spTree>
    <p:extLst>
      <p:ext uri="{BB962C8B-B14F-4D97-AF65-F5344CB8AC3E}">
        <p14:creationId xmlns:p14="http://schemas.microsoft.com/office/powerpoint/2010/main" val="1979794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14C6A44-B64D-5A4B-8329-2F57FAB04F87}" type="slidenum">
              <a:rPr lang="de-DE" smtClean="0"/>
              <a:t>30</a:t>
            </a:fld>
            <a:endParaRPr lang="de-DE"/>
          </a:p>
        </p:txBody>
      </p:sp>
    </p:spTree>
    <p:extLst>
      <p:ext uri="{BB962C8B-B14F-4D97-AF65-F5344CB8AC3E}">
        <p14:creationId xmlns:p14="http://schemas.microsoft.com/office/powerpoint/2010/main" val="77425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4</a:t>
            </a:fld>
            <a:endParaRPr lang="de-DE"/>
          </a:p>
        </p:txBody>
      </p:sp>
    </p:spTree>
    <p:extLst>
      <p:ext uri="{BB962C8B-B14F-4D97-AF65-F5344CB8AC3E}">
        <p14:creationId xmlns:p14="http://schemas.microsoft.com/office/powerpoint/2010/main" val="191535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1783187-134C-D34A-A9B2-30855A152A0C}" type="slidenum">
              <a:rPr lang="de-DE" smtClean="0"/>
              <a:t>31</a:t>
            </a:fld>
            <a:endParaRPr lang="de-DE"/>
          </a:p>
        </p:txBody>
      </p:sp>
    </p:spTree>
    <p:extLst>
      <p:ext uri="{BB962C8B-B14F-4D97-AF65-F5344CB8AC3E}">
        <p14:creationId xmlns:p14="http://schemas.microsoft.com/office/powerpoint/2010/main" val="1150125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1783187-134C-D34A-A9B2-30855A152A0C}" type="slidenum">
              <a:rPr lang="de-DE" smtClean="0"/>
              <a:t>32</a:t>
            </a:fld>
            <a:endParaRPr lang="de-DE" dirty="0"/>
          </a:p>
        </p:txBody>
      </p:sp>
    </p:spTree>
    <p:extLst>
      <p:ext uri="{BB962C8B-B14F-4D97-AF65-F5344CB8AC3E}">
        <p14:creationId xmlns:p14="http://schemas.microsoft.com/office/powerpoint/2010/main" val="120219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5</a:t>
            </a:fld>
            <a:endParaRPr lang="de-DE"/>
          </a:p>
        </p:txBody>
      </p:sp>
    </p:spTree>
    <p:extLst>
      <p:ext uri="{BB962C8B-B14F-4D97-AF65-F5344CB8AC3E}">
        <p14:creationId xmlns:p14="http://schemas.microsoft.com/office/powerpoint/2010/main" val="2572988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6</a:t>
            </a:fld>
            <a:endParaRPr lang="de-DE"/>
          </a:p>
        </p:txBody>
      </p:sp>
    </p:spTree>
    <p:extLst>
      <p:ext uri="{BB962C8B-B14F-4D97-AF65-F5344CB8AC3E}">
        <p14:creationId xmlns:p14="http://schemas.microsoft.com/office/powerpoint/2010/main" val="2595448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7</a:t>
            </a:fld>
            <a:endParaRPr lang="de-DE"/>
          </a:p>
        </p:txBody>
      </p:sp>
    </p:spTree>
    <p:extLst>
      <p:ext uri="{BB962C8B-B14F-4D97-AF65-F5344CB8AC3E}">
        <p14:creationId xmlns:p14="http://schemas.microsoft.com/office/powerpoint/2010/main" val="3274385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8</a:t>
            </a:fld>
            <a:endParaRPr lang="de-DE"/>
          </a:p>
        </p:txBody>
      </p:sp>
    </p:spTree>
    <p:extLst>
      <p:ext uri="{BB962C8B-B14F-4D97-AF65-F5344CB8AC3E}">
        <p14:creationId xmlns:p14="http://schemas.microsoft.com/office/powerpoint/2010/main" val="428204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9</a:t>
            </a:fld>
            <a:endParaRPr lang="de-DE"/>
          </a:p>
        </p:txBody>
      </p:sp>
    </p:spTree>
    <p:extLst>
      <p:ext uri="{BB962C8B-B14F-4D97-AF65-F5344CB8AC3E}">
        <p14:creationId xmlns:p14="http://schemas.microsoft.com/office/powerpoint/2010/main" val="387682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1783187-134C-D34A-A9B2-30855A152A0C}" type="slidenum">
              <a:rPr lang="de-DE" smtClean="0"/>
              <a:t>10</a:t>
            </a:fld>
            <a:endParaRPr lang="de-DE"/>
          </a:p>
        </p:txBody>
      </p:sp>
    </p:spTree>
    <p:extLst>
      <p:ext uri="{BB962C8B-B14F-4D97-AF65-F5344CB8AC3E}">
        <p14:creationId xmlns:p14="http://schemas.microsoft.com/office/powerpoint/2010/main" val="1310448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4AE1C-BBD5-5204-0227-96D75E44FF5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3B290D7-46DC-B137-E52A-D30A03429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24FCFEC-B509-8472-285D-DF5B891086DB}"/>
              </a:ext>
            </a:extLst>
          </p:cNvPr>
          <p:cNvSpPr>
            <a:spLocks noGrp="1"/>
          </p:cNvSpPr>
          <p:nvPr>
            <p:ph type="dt" sz="half" idx="10"/>
          </p:nvPr>
        </p:nvSpPr>
        <p:spPr/>
        <p:txBody>
          <a:bodyPr/>
          <a:lstStyle/>
          <a:p>
            <a:fld id="{A5214157-8CB8-104C-9580-B3375BF8CBA9}" type="datetime1">
              <a:rPr lang="de-DE" smtClean="0"/>
              <a:t>15.03.24</a:t>
            </a:fld>
            <a:endParaRPr lang="de-DE"/>
          </a:p>
        </p:txBody>
      </p:sp>
      <p:sp>
        <p:nvSpPr>
          <p:cNvPr id="5" name="Fußzeilenplatzhalter 4">
            <a:extLst>
              <a:ext uri="{FF2B5EF4-FFF2-40B4-BE49-F238E27FC236}">
                <a16:creationId xmlns:a16="http://schemas.microsoft.com/office/drawing/2014/main" id="{6A19F381-6B3A-F526-40E7-AF41152A594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DEA6ED5-7287-5CD0-699F-9C9D0133BC2D}"/>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55672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D8748-4F79-3A7D-0AB3-7A38F75E967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CB2FFC3-6EAB-BAA3-FFB2-288BD605320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5426C4D-27DD-FCB4-9033-F3BCFACD9989}"/>
              </a:ext>
            </a:extLst>
          </p:cNvPr>
          <p:cNvSpPr>
            <a:spLocks noGrp="1"/>
          </p:cNvSpPr>
          <p:nvPr>
            <p:ph type="dt" sz="half" idx="10"/>
          </p:nvPr>
        </p:nvSpPr>
        <p:spPr/>
        <p:txBody>
          <a:bodyPr/>
          <a:lstStyle/>
          <a:p>
            <a:fld id="{01E7A581-64D4-3F47-AFAD-C218C13DB3BD}" type="datetime1">
              <a:rPr lang="de-DE" smtClean="0"/>
              <a:t>15.03.24</a:t>
            </a:fld>
            <a:endParaRPr lang="de-DE"/>
          </a:p>
        </p:txBody>
      </p:sp>
      <p:sp>
        <p:nvSpPr>
          <p:cNvPr id="5" name="Fußzeilenplatzhalter 4">
            <a:extLst>
              <a:ext uri="{FF2B5EF4-FFF2-40B4-BE49-F238E27FC236}">
                <a16:creationId xmlns:a16="http://schemas.microsoft.com/office/drawing/2014/main" id="{5DD54AAA-0CFD-5398-87AB-EC1F50B32B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CDA7F59-6613-33B5-B058-D9125DA5E077}"/>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1538914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A1FDDEF-8977-7517-12E5-7B6768E2CEE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A77A9D4-15D6-AEF1-65DE-0BEA926411B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876F440-FA40-F00A-45DB-84D9A5B8651C}"/>
              </a:ext>
            </a:extLst>
          </p:cNvPr>
          <p:cNvSpPr>
            <a:spLocks noGrp="1"/>
          </p:cNvSpPr>
          <p:nvPr>
            <p:ph type="dt" sz="half" idx="10"/>
          </p:nvPr>
        </p:nvSpPr>
        <p:spPr/>
        <p:txBody>
          <a:bodyPr/>
          <a:lstStyle/>
          <a:p>
            <a:fld id="{C9761F54-7849-4642-B1FF-872D66EF1309}" type="datetime1">
              <a:rPr lang="de-DE" smtClean="0"/>
              <a:t>15.03.24</a:t>
            </a:fld>
            <a:endParaRPr lang="de-DE"/>
          </a:p>
        </p:txBody>
      </p:sp>
      <p:sp>
        <p:nvSpPr>
          <p:cNvPr id="5" name="Fußzeilenplatzhalter 4">
            <a:extLst>
              <a:ext uri="{FF2B5EF4-FFF2-40B4-BE49-F238E27FC236}">
                <a16:creationId xmlns:a16="http://schemas.microsoft.com/office/drawing/2014/main" id="{F3A0C23C-8B82-3108-F90B-0DF54F410F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0649960-9222-E9BC-6672-53D8E4E7B3E3}"/>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78809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EFC96-F07F-785F-1B3C-1CD05A72337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45A6EA0-30E7-C2D9-4FC3-125A338DD57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77FCDA4-F183-35AA-1888-93E529DE7670}"/>
              </a:ext>
            </a:extLst>
          </p:cNvPr>
          <p:cNvSpPr>
            <a:spLocks noGrp="1"/>
          </p:cNvSpPr>
          <p:nvPr>
            <p:ph type="dt" sz="half" idx="10"/>
          </p:nvPr>
        </p:nvSpPr>
        <p:spPr/>
        <p:txBody>
          <a:bodyPr/>
          <a:lstStyle/>
          <a:p>
            <a:fld id="{D3A08ED1-EB61-744B-A144-2411F172FF19}" type="datetime1">
              <a:rPr lang="de-DE" smtClean="0"/>
              <a:t>15.03.24</a:t>
            </a:fld>
            <a:endParaRPr lang="de-DE"/>
          </a:p>
        </p:txBody>
      </p:sp>
      <p:sp>
        <p:nvSpPr>
          <p:cNvPr id="5" name="Fußzeilenplatzhalter 4">
            <a:extLst>
              <a:ext uri="{FF2B5EF4-FFF2-40B4-BE49-F238E27FC236}">
                <a16:creationId xmlns:a16="http://schemas.microsoft.com/office/drawing/2014/main" id="{F91162B0-8C3C-552F-AC0C-EB5FFA6FDA7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BE19402-87DF-2F50-A144-D5C98EDD9C8D}"/>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208200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28A8D-86C5-C01B-BC3A-CBEF8514E77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5AF0C05-E823-C3D0-189D-35784CFA2F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B475BB9-6032-595F-776E-C66F142ECF94}"/>
              </a:ext>
            </a:extLst>
          </p:cNvPr>
          <p:cNvSpPr>
            <a:spLocks noGrp="1"/>
          </p:cNvSpPr>
          <p:nvPr>
            <p:ph type="dt" sz="half" idx="10"/>
          </p:nvPr>
        </p:nvSpPr>
        <p:spPr/>
        <p:txBody>
          <a:bodyPr/>
          <a:lstStyle/>
          <a:p>
            <a:fld id="{F67F97C0-4870-F944-A52C-9B6FD2D9F7CD}" type="datetime1">
              <a:rPr lang="de-DE" smtClean="0"/>
              <a:t>15.03.24</a:t>
            </a:fld>
            <a:endParaRPr lang="de-DE"/>
          </a:p>
        </p:txBody>
      </p:sp>
      <p:sp>
        <p:nvSpPr>
          <p:cNvPr id="5" name="Fußzeilenplatzhalter 4">
            <a:extLst>
              <a:ext uri="{FF2B5EF4-FFF2-40B4-BE49-F238E27FC236}">
                <a16:creationId xmlns:a16="http://schemas.microsoft.com/office/drawing/2014/main" id="{40CE023E-5DDF-8189-A68D-E64C2BB0567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719C82-D014-8F19-A012-EA166015F5BF}"/>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361599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ECE00-4C84-BD63-2D58-CD66DBDC2D1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3328D7E-8F6E-66FE-21F4-88A62064F6D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7B952F2-4A25-D0C7-2C12-7004BBCAB88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C693DE0-05A2-9302-E65E-3C448AAA5228}"/>
              </a:ext>
            </a:extLst>
          </p:cNvPr>
          <p:cNvSpPr>
            <a:spLocks noGrp="1"/>
          </p:cNvSpPr>
          <p:nvPr>
            <p:ph type="dt" sz="half" idx="10"/>
          </p:nvPr>
        </p:nvSpPr>
        <p:spPr/>
        <p:txBody>
          <a:bodyPr/>
          <a:lstStyle/>
          <a:p>
            <a:fld id="{44E9902D-ADA5-D34B-854E-4882832315AC}" type="datetime1">
              <a:rPr lang="de-DE" smtClean="0"/>
              <a:t>15.03.24</a:t>
            </a:fld>
            <a:endParaRPr lang="de-DE"/>
          </a:p>
        </p:txBody>
      </p:sp>
      <p:sp>
        <p:nvSpPr>
          <p:cNvPr id="6" name="Fußzeilenplatzhalter 5">
            <a:extLst>
              <a:ext uri="{FF2B5EF4-FFF2-40B4-BE49-F238E27FC236}">
                <a16:creationId xmlns:a16="http://schemas.microsoft.com/office/drawing/2014/main" id="{5ABC4FAC-D560-127A-CCE4-C75930B3B74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9B0BA3F-E4A3-490A-D782-146412BFAF45}"/>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3886888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74979-9039-D54C-A076-EAD0AAC046F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DAF2B89-8431-40D2-6F3A-E116BB2456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C122174-4229-ACD7-3F17-32E8D5C044C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22987E6-72C9-8B4A-324C-DD882187A4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1C5FDD0-6210-A5F2-42A1-5B5917C087F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1138FD3-7DBA-C58A-F793-316FF27DA318}"/>
              </a:ext>
            </a:extLst>
          </p:cNvPr>
          <p:cNvSpPr>
            <a:spLocks noGrp="1"/>
          </p:cNvSpPr>
          <p:nvPr>
            <p:ph type="dt" sz="half" idx="10"/>
          </p:nvPr>
        </p:nvSpPr>
        <p:spPr/>
        <p:txBody>
          <a:bodyPr/>
          <a:lstStyle/>
          <a:p>
            <a:fld id="{C77BF328-D5F1-764C-8C6E-E7BF8934DC9F}" type="datetime1">
              <a:rPr lang="de-DE" smtClean="0"/>
              <a:t>15.03.24</a:t>
            </a:fld>
            <a:endParaRPr lang="de-DE"/>
          </a:p>
        </p:txBody>
      </p:sp>
      <p:sp>
        <p:nvSpPr>
          <p:cNvPr id="8" name="Fußzeilenplatzhalter 7">
            <a:extLst>
              <a:ext uri="{FF2B5EF4-FFF2-40B4-BE49-F238E27FC236}">
                <a16:creationId xmlns:a16="http://schemas.microsoft.com/office/drawing/2014/main" id="{B3BDC8EE-9406-5925-CC11-691659647DA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FC5F992-DE3E-B330-E7EB-267ABFD26126}"/>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1448429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4946A-DC2A-F2C8-CB1C-F067228D355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CF1E083-CFC3-E1B4-5300-667096854681}"/>
              </a:ext>
            </a:extLst>
          </p:cNvPr>
          <p:cNvSpPr>
            <a:spLocks noGrp="1"/>
          </p:cNvSpPr>
          <p:nvPr>
            <p:ph type="dt" sz="half" idx="10"/>
          </p:nvPr>
        </p:nvSpPr>
        <p:spPr/>
        <p:txBody>
          <a:bodyPr/>
          <a:lstStyle/>
          <a:p>
            <a:fld id="{6DD748AB-F177-634C-B08B-D9F5ACDE184D}" type="datetime1">
              <a:rPr lang="de-DE" smtClean="0"/>
              <a:t>15.03.24</a:t>
            </a:fld>
            <a:endParaRPr lang="de-DE"/>
          </a:p>
        </p:txBody>
      </p:sp>
      <p:sp>
        <p:nvSpPr>
          <p:cNvPr id="4" name="Fußzeilenplatzhalter 3">
            <a:extLst>
              <a:ext uri="{FF2B5EF4-FFF2-40B4-BE49-F238E27FC236}">
                <a16:creationId xmlns:a16="http://schemas.microsoft.com/office/drawing/2014/main" id="{0E6B7A43-BFBD-36BD-E850-09668FD1696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5769E79-61F6-1198-578F-325E968A451C}"/>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123385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C3F5CB9-4754-0B2F-4996-FFF6961FD423}"/>
              </a:ext>
            </a:extLst>
          </p:cNvPr>
          <p:cNvSpPr>
            <a:spLocks noGrp="1"/>
          </p:cNvSpPr>
          <p:nvPr>
            <p:ph type="dt" sz="half" idx="10"/>
          </p:nvPr>
        </p:nvSpPr>
        <p:spPr/>
        <p:txBody>
          <a:bodyPr/>
          <a:lstStyle/>
          <a:p>
            <a:fld id="{D15506C0-6109-D94C-8CA4-67880A71947E}" type="datetime1">
              <a:rPr lang="de-DE" smtClean="0"/>
              <a:t>15.03.24</a:t>
            </a:fld>
            <a:endParaRPr lang="de-DE"/>
          </a:p>
        </p:txBody>
      </p:sp>
      <p:sp>
        <p:nvSpPr>
          <p:cNvPr id="3" name="Fußzeilenplatzhalter 2">
            <a:extLst>
              <a:ext uri="{FF2B5EF4-FFF2-40B4-BE49-F238E27FC236}">
                <a16:creationId xmlns:a16="http://schemas.microsoft.com/office/drawing/2014/main" id="{489C466B-B1C5-98FF-A6CD-4066319A9EE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3B6B869-45B4-7CA0-643A-D1A5538AFC00}"/>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352768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150A1-7E94-F117-C42C-2EB08A12F78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FBFCAD8-90AF-7601-9B30-2CDD2473F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B259EDE-B1F5-82EE-12D6-512475246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0D5B5B1-8EED-D544-5F58-6396CF3EE41B}"/>
              </a:ext>
            </a:extLst>
          </p:cNvPr>
          <p:cNvSpPr>
            <a:spLocks noGrp="1"/>
          </p:cNvSpPr>
          <p:nvPr>
            <p:ph type="dt" sz="half" idx="10"/>
          </p:nvPr>
        </p:nvSpPr>
        <p:spPr/>
        <p:txBody>
          <a:bodyPr/>
          <a:lstStyle/>
          <a:p>
            <a:fld id="{EAFC7ADF-2655-004B-8023-EF85757111B1}" type="datetime1">
              <a:rPr lang="de-DE" smtClean="0"/>
              <a:t>15.03.24</a:t>
            </a:fld>
            <a:endParaRPr lang="de-DE"/>
          </a:p>
        </p:txBody>
      </p:sp>
      <p:sp>
        <p:nvSpPr>
          <p:cNvPr id="6" name="Fußzeilenplatzhalter 5">
            <a:extLst>
              <a:ext uri="{FF2B5EF4-FFF2-40B4-BE49-F238E27FC236}">
                <a16:creationId xmlns:a16="http://schemas.microsoft.com/office/drawing/2014/main" id="{A0594C1E-6032-6066-2613-D6D9A5E08B4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48B9E1F-C4F6-AA4B-182D-5F7EB360D75C}"/>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345668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C386B-E17F-DD26-E830-3BDE4ED350F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A7D6593-4D62-DBE4-B6BF-8434C41A81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83FC224E-BECE-847D-E170-647ED2044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5ADC696-C09E-89D4-2BA8-57CF23293BB5}"/>
              </a:ext>
            </a:extLst>
          </p:cNvPr>
          <p:cNvSpPr>
            <a:spLocks noGrp="1"/>
          </p:cNvSpPr>
          <p:nvPr>
            <p:ph type="dt" sz="half" idx="10"/>
          </p:nvPr>
        </p:nvSpPr>
        <p:spPr/>
        <p:txBody>
          <a:bodyPr/>
          <a:lstStyle/>
          <a:p>
            <a:fld id="{06CE989D-3FDA-0648-8056-D51CBED2D818}" type="datetime1">
              <a:rPr lang="de-DE" smtClean="0"/>
              <a:t>15.03.24</a:t>
            </a:fld>
            <a:endParaRPr lang="de-DE"/>
          </a:p>
        </p:txBody>
      </p:sp>
      <p:sp>
        <p:nvSpPr>
          <p:cNvPr id="6" name="Fußzeilenplatzhalter 5">
            <a:extLst>
              <a:ext uri="{FF2B5EF4-FFF2-40B4-BE49-F238E27FC236}">
                <a16:creationId xmlns:a16="http://schemas.microsoft.com/office/drawing/2014/main" id="{B6F941B4-1BA0-FF79-E1DD-45D80EE30AF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3E5BDA8-68F9-92BB-D8B7-BE1274038352}"/>
              </a:ext>
            </a:extLst>
          </p:cNvPr>
          <p:cNvSpPr>
            <a:spLocks noGrp="1"/>
          </p:cNvSpPr>
          <p:nvPr>
            <p:ph type="sldNum" sz="quarter" idx="12"/>
          </p:nvPr>
        </p:nvSpPr>
        <p:spPr/>
        <p:txBody>
          <a:bodyPr/>
          <a:lstStyle/>
          <a:p>
            <a:fld id="{9973469B-F2D0-3542-B4C4-560C96DC7A7D}" type="slidenum">
              <a:rPr lang="de-DE" smtClean="0"/>
              <a:t>‹Nr.›</a:t>
            </a:fld>
            <a:endParaRPr lang="de-DE"/>
          </a:p>
        </p:txBody>
      </p:sp>
    </p:spTree>
    <p:extLst>
      <p:ext uri="{BB962C8B-B14F-4D97-AF65-F5344CB8AC3E}">
        <p14:creationId xmlns:p14="http://schemas.microsoft.com/office/powerpoint/2010/main" val="160562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85000"/>
          </a:scheme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AEEFD60-18BF-A2E4-A48F-3D009C7F1F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6FC9F8C-03F2-93A5-299A-FB364C7D44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FB105AA-66FF-0148-6C2C-BB0A8A2B2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CCE41-8D40-5148-9788-C96C19862CAE}" type="datetime1">
              <a:rPr lang="de-DE" smtClean="0"/>
              <a:t>15.03.24</a:t>
            </a:fld>
            <a:endParaRPr lang="de-DE"/>
          </a:p>
        </p:txBody>
      </p:sp>
      <p:sp>
        <p:nvSpPr>
          <p:cNvPr id="5" name="Fußzeilenplatzhalter 4">
            <a:extLst>
              <a:ext uri="{FF2B5EF4-FFF2-40B4-BE49-F238E27FC236}">
                <a16:creationId xmlns:a16="http://schemas.microsoft.com/office/drawing/2014/main" id="{E733A8FE-E060-154A-0A5C-8B8157B712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4BF59CA-EB41-ECC0-312E-F0BAFA4573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3469B-F2D0-3542-B4C4-560C96DC7A7D}" type="slidenum">
              <a:rPr lang="de-DE" smtClean="0"/>
              <a:t>‹Nr.›</a:t>
            </a:fld>
            <a:endParaRPr lang="de-DE"/>
          </a:p>
        </p:txBody>
      </p:sp>
    </p:spTree>
    <p:extLst>
      <p:ext uri="{BB962C8B-B14F-4D97-AF65-F5344CB8AC3E}">
        <p14:creationId xmlns:p14="http://schemas.microsoft.com/office/powerpoint/2010/main" val="2446299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2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8.xml"/><Relationship Id="rId5" Type="http://schemas.openxmlformats.org/officeDocument/2006/relationships/image" Target="../media/image6.png"/><Relationship Id="rId10" Type="http://schemas.openxmlformats.org/officeDocument/2006/relationships/slide" Target="slide14.xml"/><Relationship Id="rId4" Type="http://schemas.openxmlformats.org/officeDocument/2006/relationships/image" Target="../media/image5.png"/><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chart" Target="../charts/chart16.xml"/><Relationship Id="rId4" Type="http://schemas.openxmlformats.org/officeDocument/2006/relationships/chart" Target="../charts/char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C06D6E2-8AEE-D241-B5C3-10CFA9A67B4D}"/>
              </a:ext>
            </a:extLst>
          </p:cNvPr>
          <p:cNvSpPr txBox="1"/>
          <p:nvPr/>
        </p:nvSpPr>
        <p:spPr>
          <a:xfrm>
            <a:off x="8325762" y="1065734"/>
            <a:ext cx="3530959" cy="1043042"/>
          </a:xfrm>
          <a:prstGeom prst="rect">
            <a:avLst/>
          </a:prstGeom>
          <a:noFill/>
        </p:spPr>
        <p:txBody>
          <a:bodyPr wrap="square" rtlCol="0">
            <a:spAutoFit/>
          </a:bodyPr>
          <a:lstStyle/>
          <a:p>
            <a:pPr algn="ctr">
              <a:lnSpc>
                <a:spcPts val="3600"/>
              </a:lnSpc>
            </a:pPr>
            <a:r>
              <a:rPr lang="de-DE" sz="2667" dirty="0">
                <a:latin typeface="Open Sans" panose="020B0606030504020204" pitchFamily="34" charset="0"/>
                <a:ea typeface="Open Sans" panose="020B0606030504020204" pitchFamily="34" charset="0"/>
                <a:cs typeface="Open Sans" panose="020B0606030504020204" pitchFamily="34" charset="0"/>
              </a:rPr>
              <a:t>Künstliche Intelligenz</a:t>
            </a:r>
          </a:p>
          <a:p>
            <a:pPr algn="ctr">
              <a:lnSpc>
                <a:spcPts val="2440"/>
              </a:lnSpc>
              <a:spcBef>
                <a:spcPts val="1600"/>
              </a:spcBef>
            </a:pPr>
            <a:r>
              <a:rPr lang="de-DE" sz="1600" dirty="0">
                <a:latin typeface="Open Sans" panose="020B0606030504020204" pitchFamily="34" charset="0"/>
                <a:ea typeface="Open Sans" panose="020B0606030504020204" pitchFamily="34" charset="0"/>
                <a:cs typeface="Open Sans" panose="020B0606030504020204" pitchFamily="34" charset="0"/>
              </a:rPr>
              <a:t>Was kommt da auf uns zu?</a:t>
            </a:r>
            <a:endParaRPr lang="de-DE"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uppieren 4">
            <a:extLst>
              <a:ext uri="{FF2B5EF4-FFF2-40B4-BE49-F238E27FC236}">
                <a16:creationId xmlns:a16="http://schemas.microsoft.com/office/drawing/2014/main" id="{82ED47FF-7DA2-7D9C-DC1E-D66E3B224261}"/>
              </a:ext>
            </a:extLst>
          </p:cNvPr>
          <p:cNvGrpSpPr/>
          <p:nvPr/>
        </p:nvGrpSpPr>
        <p:grpSpPr>
          <a:xfrm>
            <a:off x="4772823" y="5851621"/>
            <a:ext cx="2646353" cy="813951"/>
            <a:chOff x="5623015" y="4189865"/>
            <a:chExt cx="2646353" cy="813951"/>
          </a:xfrm>
        </p:grpSpPr>
        <p:sp>
          <p:nvSpPr>
            <p:cNvPr id="6" name="Textfeld 5">
              <a:extLst>
                <a:ext uri="{FF2B5EF4-FFF2-40B4-BE49-F238E27FC236}">
                  <a16:creationId xmlns:a16="http://schemas.microsoft.com/office/drawing/2014/main" id="{9E37B096-25CF-B60F-0431-8618B6DE64E9}"/>
                </a:ext>
              </a:extLst>
            </p:cNvPr>
            <p:cNvSpPr txBox="1"/>
            <p:nvPr/>
          </p:nvSpPr>
          <p:spPr>
            <a:xfrm>
              <a:off x="6156975" y="4189865"/>
              <a:ext cx="1770036" cy="584775"/>
            </a:xfrm>
            <a:prstGeom prst="rect">
              <a:avLst/>
            </a:prstGeom>
            <a:noFill/>
          </p:spPr>
          <p:txBody>
            <a:bodyPr wrap="none" rtlCol="0">
              <a:spAutoFit/>
            </a:bodyPr>
            <a:lstStyle/>
            <a:p>
              <a:pPr algn="ctr"/>
              <a:r>
                <a:rPr lang="de-DE" sz="1400" dirty="0">
                  <a:latin typeface="Open Sans" panose="020B0606030504020204" pitchFamily="34" charset="0"/>
                  <a:ea typeface="Open Sans" panose="020B0606030504020204" pitchFamily="34" charset="0"/>
                  <a:cs typeface="Open Sans" panose="020B0606030504020204" pitchFamily="34" charset="0"/>
                </a:rPr>
                <a:t>Dr. Holger Schmidt</a:t>
              </a:r>
            </a:p>
            <a:p>
              <a:pPr algn="ctr"/>
              <a:endParaRPr lang="de-DE" sz="1800" dirty="0"/>
            </a:p>
          </p:txBody>
        </p:sp>
        <p:pic>
          <p:nvPicPr>
            <p:cNvPr id="8" name="Bild 3">
              <a:extLst>
                <a:ext uri="{FF2B5EF4-FFF2-40B4-BE49-F238E27FC236}">
                  <a16:creationId xmlns:a16="http://schemas.microsoft.com/office/drawing/2014/main" id="{946E556D-4CF8-2418-205D-D9F409F884E8}"/>
                </a:ext>
              </a:extLst>
            </p:cNvPr>
            <p:cNvPicPr>
              <a:picLocks noChangeAspect="1"/>
            </p:cNvPicPr>
            <p:nvPr/>
          </p:nvPicPr>
          <p:blipFill>
            <a:blip r:embed="rId3"/>
            <a:stretch>
              <a:fillRect/>
            </a:stretch>
          </p:blipFill>
          <p:spPr>
            <a:xfrm>
              <a:off x="7132286" y="4479630"/>
              <a:ext cx="1137082" cy="524186"/>
            </a:xfrm>
            <a:prstGeom prst="rect">
              <a:avLst/>
            </a:prstGeom>
          </p:spPr>
        </p:pic>
        <p:sp>
          <p:nvSpPr>
            <p:cNvPr id="9" name="Abgerundetes Rechteck 8">
              <a:extLst>
                <a:ext uri="{FF2B5EF4-FFF2-40B4-BE49-F238E27FC236}">
                  <a16:creationId xmlns:a16="http://schemas.microsoft.com/office/drawing/2014/main" id="{EF4CFA4D-CC49-1A3C-1A9B-9AD481C88929}"/>
                </a:ext>
              </a:extLst>
            </p:cNvPr>
            <p:cNvSpPr/>
            <p:nvPr/>
          </p:nvSpPr>
          <p:spPr>
            <a:xfrm>
              <a:off x="5747711" y="4430862"/>
              <a:ext cx="1418978" cy="304139"/>
            </a:xfrm>
            <a:prstGeom prst="roundRect">
              <a:avLst/>
            </a:prstGeom>
            <a:no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tx1"/>
                </a:solidFill>
              </a:endParaRPr>
            </a:p>
          </p:txBody>
        </p:sp>
        <p:sp>
          <p:nvSpPr>
            <p:cNvPr id="11" name="Textfeld 10">
              <a:extLst>
                <a:ext uri="{FF2B5EF4-FFF2-40B4-BE49-F238E27FC236}">
                  <a16:creationId xmlns:a16="http://schemas.microsoft.com/office/drawing/2014/main" id="{D6E7AEA4-68DA-7F62-BA85-3176DE8C6E0C}"/>
                </a:ext>
              </a:extLst>
            </p:cNvPr>
            <p:cNvSpPr txBox="1"/>
            <p:nvPr/>
          </p:nvSpPr>
          <p:spPr>
            <a:xfrm>
              <a:off x="5623015" y="4592394"/>
              <a:ext cx="1418978" cy="276999"/>
            </a:xfrm>
            <a:prstGeom prst="rect">
              <a:avLst/>
            </a:prstGeom>
            <a:noFill/>
            <a:ln>
              <a:noFill/>
            </a:ln>
          </p:spPr>
          <p:txBody>
            <a:bodyPr wrap="square" rtlCol="0">
              <a:spAutoFit/>
            </a:bodyPr>
            <a:lstStyle/>
            <a:p>
              <a:pPr algn="l"/>
              <a:r>
                <a:rPr lang="de-DE" sz="1200" dirty="0" err="1">
                  <a:latin typeface="Open Sans" panose="020B0606030504020204" pitchFamily="34" charset="0"/>
                  <a:ea typeface="Open Sans" panose="020B0606030504020204" pitchFamily="34" charset="0"/>
                  <a:cs typeface="Open Sans" panose="020B0606030504020204" pitchFamily="34" charset="0"/>
                </a:rPr>
                <a:t>Netzoekonom.de</a:t>
              </a:r>
              <a:endParaRPr lang="de-DE" sz="1200" dirty="0">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Grafik 1">
            <a:extLst>
              <a:ext uri="{FF2B5EF4-FFF2-40B4-BE49-F238E27FC236}">
                <a16:creationId xmlns:a16="http://schemas.microsoft.com/office/drawing/2014/main" id="{F32845D6-8A3E-C306-AA7F-657570689E8D}"/>
              </a:ext>
            </a:extLst>
          </p:cNvPr>
          <p:cNvPicPr>
            <a:picLocks noChangeAspect="1"/>
          </p:cNvPicPr>
          <p:nvPr/>
        </p:nvPicPr>
        <p:blipFill>
          <a:blip r:embed="rId4"/>
          <a:stretch>
            <a:fillRect/>
          </a:stretch>
        </p:blipFill>
        <p:spPr>
          <a:xfrm>
            <a:off x="203200" y="192428"/>
            <a:ext cx="7772400" cy="4390901"/>
          </a:xfrm>
          <a:prstGeom prst="rect">
            <a:avLst/>
          </a:prstGeom>
        </p:spPr>
      </p:pic>
    </p:spTree>
    <p:extLst>
      <p:ext uri="{BB962C8B-B14F-4D97-AF65-F5344CB8AC3E}">
        <p14:creationId xmlns:p14="http://schemas.microsoft.com/office/powerpoint/2010/main" val="4018095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a:extLst>
              <a:ext uri="{FF2B5EF4-FFF2-40B4-BE49-F238E27FC236}">
                <a16:creationId xmlns:a16="http://schemas.microsoft.com/office/drawing/2014/main" id="{99843944-BAAC-F9CE-8FA5-83E338199075}"/>
              </a:ext>
            </a:extLst>
          </p:cNvPr>
          <p:cNvSpPr/>
          <p:nvPr/>
        </p:nvSpPr>
        <p:spPr>
          <a:xfrm>
            <a:off x="2269611" y="1662297"/>
            <a:ext cx="2108111" cy="719315"/>
          </a:xfrm>
          <a:prstGeom prst="roundRect">
            <a:avLst/>
          </a:prstGeom>
          <a:solidFill>
            <a:schemeClr val="bg2"/>
          </a:solidFill>
          <a:ln>
            <a:solidFill>
              <a:schemeClr val="accent1"/>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6" name="Abgerundetes Rechteck 5">
            <a:extLst>
              <a:ext uri="{FF2B5EF4-FFF2-40B4-BE49-F238E27FC236}">
                <a16:creationId xmlns:a16="http://schemas.microsoft.com/office/drawing/2014/main" id="{EB4F64AA-AB42-A54C-B250-A3E4D9D68B74}"/>
              </a:ext>
            </a:extLst>
          </p:cNvPr>
          <p:cNvSpPr/>
          <p:nvPr/>
        </p:nvSpPr>
        <p:spPr>
          <a:xfrm>
            <a:off x="145605" y="694413"/>
            <a:ext cx="11842547" cy="5690513"/>
          </a:xfrm>
          <a:prstGeom prst="roundRect">
            <a:avLst>
              <a:gd name="adj" fmla="val 1487"/>
            </a:avLst>
          </a:prstGeom>
          <a:solidFill>
            <a:schemeClr val="bg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15" dirty="0">
                <a:solidFill>
                  <a:schemeClr val="bg1"/>
                </a:solidFill>
              </a:rPr>
              <a:t>Unser wichtigstes Ergebnis ist, dass die Einführung von ChatGPT einen beträchtlichen positiven Effekt auf den Wert von Unternehmen hatte, deren Arbeitskräfte stärker mit generativer KI und verwandten Large Language Models (LLMs) vertraut sind. Unternehmen mit einer höheren Exposition gegenüber der Veröffentlichung von ChatGPT, gemessen an der Exposition ihrer Arbeitskräfte gegenüber einer Produktivitätssteigerung durch Tools wie ChatGPT, übertreffen Unternehmen mit einer geringeren Exposition bei der täglichen Überschussrendite in den zwei Wochen nach der Veröffentlichung um über 40 Basispunkte. Bemerkenswerterweise sind diese Renditeunterschiede nicht nur auf die unterschiedlichen Engagements der Arbeitskräfte in den verschiedenen Branchen zurückzuführen. Auch in branchenneutralen Portfolios übertreffen die Renditen von Unternehmen mit hohem Arbeitskräfteengagement die In der Tat finden wir für einige Branchen eine signifikant negative Auswirkung der Einführung von ChatGPT. Wertverluste für etablierte Unternehmen stehen im Einklang mit der Idee, dass generative KI in einigen Branchen zu neuen Marktteilnehmern und zur Verdrängung bestehender Unternehmen führen wird. Während Fortschritte in der generativen KI sowohl über den Produktmarkt als auch über den Arbeitsmarkt Auswirkungen haben können (z. B. steigende Nachfrage nach Cloud-Computing-Diensten), stützen unsere Ergebnisse die Idee, dass KI-Fortschritte über ihre Auswirkungen auf den Arbeitseinsatz einen breiten Einfluss auf die Wirtschaft haben werden. Die Tatsache, dass die Gesamtauswirkungen des Aufkommens von ChatGPT auf Unternehmen, die mehr mit generativer KI zu tun haben, signifikant positiv sind, steht im Einklang mit jüngsten Studien, die zeigen, dass es für neue Marktteilnehmer immer schwieriger wird, etablierte Unternehmen zu verdrängen.4oliosRenditen von Unternehmen mit geringem Engagement täglich um etwa 40 Basispunkte.</a:t>
            </a:r>
          </a:p>
        </p:txBody>
      </p:sp>
      <p:sp>
        <p:nvSpPr>
          <p:cNvPr id="7" name="Titel 3">
            <a:extLst>
              <a:ext uri="{FF2B5EF4-FFF2-40B4-BE49-F238E27FC236}">
                <a16:creationId xmlns:a16="http://schemas.microsoft.com/office/drawing/2014/main" id="{684DF120-B556-8383-4B29-8473916AFDD5}"/>
              </a:ext>
            </a:extLst>
          </p:cNvPr>
          <p:cNvSpPr txBox="1">
            <a:spLocks/>
          </p:cNvSpPr>
          <p:nvPr/>
        </p:nvSpPr>
        <p:spPr>
          <a:xfrm>
            <a:off x="201905" y="-57477"/>
            <a:ext cx="11174755" cy="498276"/>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t>Ökonomische Effekte der Generativen KI / ChatGPT</a:t>
            </a:r>
          </a:p>
        </p:txBody>
      </p:sp>
      <p:grpSp>
        <p:nvGrpSpPr>
          <p:cNvPr id="39" name="Gruppieren 38">
            <a:extLst>
              <a:ext uri="{FF2B5EF4-FFF2-40B4-BE49-F238E27FC236}">
                <a16:creationId xmlns:a16="http://schemas.microsoft.com/office/drawing/2014/main" id="{A8A874B9-BC7F-40FD-234C-51AAF4E8B4A8}"/>
              </a:ext>
            </a:extLst>
          </p:cNvPr>
          <p:cNvGrpSpPr/>
          <p:nvPr/>
        </p:nvGrpSpPr>
        <p:grpSpPr>
          <a:xfrm>
            <a:off x="248826" y="3336833"/>
            <a:ext cx="1830095" cy="719315"/>
            <a:chOff x="151429" y="2321223"/>
            <a:chExt cx="1372571" cy="539486"/>
          </a:xfrm>
        </p:grpSpPr>
        <p:sp>
          <p:nvSpPr>
            <p:cNvPr id="12" name="Abgerundetes Rechteck 11">
              <a:extLst>
                <a:ext uri="{FF2B5EF4-FFF2-40B4-BE49-F238E27FC236}">
                  <a16:creationId xmlns:a16="http://schemas.microsoft.com/office/drawing/2014/main" id="{D7C57C9B-DCF0-237F-1FF5-30B99CA18893}"/>
                </a:ext>
              </a:extLst>
            </p:cNvPr>
            <p:cNvSpPr/>
            <p:nvPr/>
          </p:nvSpPr>
          <p:spPr>
            <a:xfrm>
              <a:off x="151429" y="2321223"/>
              <a:ext cx="1372571" cy="539486"/>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65B329DF-62E4-F994-A028-F72304AE5DC2}"/>
                </a:ext>
              </a:extLst>
            </p:cNvPr>
            <p:cNvSpPr txBox="1"/>
            <p:nvPr/>
          </p:nvSpPr>
          <p:spPr>
            <a:xfrm>
              <a:off x="151429" y="2434748"/>
              <a:ext cx="1258085" cy="315423"/>
            </a:xfrm>
            <a:prstGeom prst="rect">
              <a:avLst/>
            </a:prstGeom>
            <a:noFill/>
          </p:spPr>
          <p:txBody>
            <a:bodyPr wrap="none" rtlCol="0">
              <a:spAutoFit/>
            </a:bodyPr>
            <a:lstStyle/>
            <a:p>
              <a:pPr algn="l"/>
              <a:r>
                <a:rPr lang="de-DE" sz="2133" dirty="0">
                  <a:solidFill>
                    <a:schemeClr val="bg1"/>
                  </a:solidFill>
                </a:rPr>
                <a:t>Generative KI</a:t>
              </a:r>
            </a:p>
          </p:txBody>
        </p:sp>
      </p:grpSp>
      <p:sp>
        <p:nvSpPr>
          <p:cNvPr id="31" name="Textfeld 30">
            <a:extLst>
              <a:ext uri="{FF2B5EF4-FFF2-40B4-BE49-F238E27FC236}">
                <a16:creationId xmlns:a16="http://schemas.microsoft.com/office/drawing/2014/main" id="{40D85068-161F-FD2F-1AA4-0859822EF64B}"/>
              </a:ext>
            </a:extLst>
          </p:cNvPr>
          <p:cNvSpPr txBox="1"/>
          <p:nvPr/>
        </p:nvSpPr>
        <p:spPr>
          <a:xfrm>
            <a:off x="1461210" y="865633"/>
            <a:ext cx="1981889" cy="379656"/>
          </a:xfrm>
          <a:prstGeom prst="rect">
            <a:avLst/>
          </a:prstGeom>
          <a:noFill/>
        </p:spPr>
        <p:txBody>
          <a:bodyPr wrap="none" rtlCol="0">
            <a:spAutoFit/>
          </a:bodyPr>
          <a:lstStyle/>
          <a:p>
            <a:pPr algn="l"/>
            <a:r>
              <a:rPr lang="de-DE" sz="1867" dirty="0"/>
              <a:t>Auswirkungen auf </a:t>
            </a:r>
          </a:p>
        </p:txBody>
      </p:sp>
      <p:grpSp>
        <p:nvGrpSpPr>
          <p:cNvPr id="28" name="Gruppieren 27">
            <a:extLst>
              <a:ext uri="{FF2B5EF4-FFF2-40B4-BE49-F238E27FC236}">
                <a16:creationId xmlns:a16="http://schemas.microsoft.com/office/drawing/2014/main" id="{1B592BE1-B467-5BE1-27E7-CE671263936F}"/>
              </a:ext>
            </a:extLst>
          </p:cNvPr>
          <p:cNvGrpSpPr/>
          <p:nvPr/>
        </p:nvGrpSpPr>
        <p:grpSpPr>
          <a:xfrm>
            <a:off x="1163871" y="2331144"/>
            <a:ext cx="2253112" cy="2717554"/>
            <a:chOff x="872903" y="1748356"/>
            <a:chExt cx="1689834" cy="2038166"/>
          </a:xfrm>
        </p:grpSpPr>
        <p:grpSp>
          <p:nvGrpSpPr>
            <p:cNvPr id="40" name="Gruppieren 39">
              <a:extLst>
                <a:ext uri="{FF2B5EF4-FFF2-40B4-BE49-F238E27FC236}">
                  <a16:creationId xmlns:a16="http://schemas.microsoft.com/office/drawing/2014/main" id="{4D664256-76EE-1631-B7B0-25C0954F106F}"/>
                </a:ext>
              </a:extLst>
            </p:cNvPr>
            <p:cNvGrpSpPr/>
            <p:nvPr/>
          </p:nvGrpSpPr>
          <p:grpSpPr>
            <a:xfrm>
              <a:off x="981652" y="3478745"/>
              <a:ext cx="1581083" cy="307777"/>
              <a:chOff x="903943" y="3869287"/>
              <a:chExt cx="1581083" cy="307777"/>
            </a:xfrm>
          </p:grpSpPr>
          <p:sp>
            <p:nvSpPr>
              <p:cNvPr id="15" name="Abgerundetes Rechteck 14">
                <a:extLst>
                  <a:ext uri="{FF2B5EF4-FFF2-40B4-BE49-F238E27FC236}">
                    <a16:creationId xmlns:a16="http://schemas.microsoft.com/office/drawing/2014/main" id="{5660C9E7-C739-F098-81B0-AFABD9C498D0}"/>
                  </a:ext>
                </a:extLst>
              </p:cNvPr>
              <p:cNvSpPr/>
              <p:nvPr/>
            </p:nvSpPr>
            <p:spPr>
              <a:xfrm>
                <a:off x="903943" y="3869287"/>
                <a:ext cx="1581083" cy="307777"/>
              </a:xfrm>
              <a:prstGeom prst="roundRect">
                <a:avLst/>
              </a:prstGeom>
              <a:solidFill>
                <a:srgbClr val="6DA0DB"/>
              </a:solidFill>
              <a:ln>
                <a:solidFill>
                  <a:srgbClr val="75A3C3"/>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4" name="Textfeld 3">
                <a:extLst>
                  <a:ext uri="{FF2B5EF4-FFF2-40B4-BE49-F238E27FC236}">
                    <a16:creationId xmlns:a16="http://schemas.microsoft.com/office/drawing/2014/main" id="{66D36703-110F-B10F-1088-2A39FCA018F6}"/>
                  </a:ext>
                </a:extLst>
              </p:cNvPr>
              <p:cNvSpPr txBox="1"/>
              <p:nvPr/>
            </p:nvSpPr>
            <p:spPr>
              <a:xfrm>
                <a:off x="963837" y="3869287"/>
                <a:ext cx="1409953" cy="284742"/>
              </a:xfrm>
              <a:prstGeom prst="rect">
                <a:avLst/>
              </a:prstGeom>
              <a:noFill/>
            </p:spPr>
            <p:txBody>
              <a:bodyPr wrap="none" rtlCol="0">
                <a:spAutoFit/>
              </a:bodyPr>
              <a:lstStyle/>
              <a:p>
                <a:pPr algn="l"/>
                <a:r>
                  <a:rPr lang="de-DE" sz="1867" dirty="0">
                    <a:solidFill>
                      <a:schemeClr val="bg1"/>
                    </a:solidFill>
                  </a:rPr>
                  <a:t>Innovationseffekt</a:t>
                </a:r>
              </a:p>
            </p:txBody>
          </p:sp>
        </p:grpSp>
        <p:grpSp>
          <p:nvGrpSpPr>
            <p:cNvPr id="67" name="Gruppieren 66">
              <a:extLst>
                <a:ext uri="{FF2B5EF4-FFF2-40B4-BE49-F238E27FC236}">
                  <a16:creationId xmlns:a16="http://schemas.microsoft.com/office/drawing/2014/main" id="{6155839F-84E6-9022-63D0-EEDD2CA5702A}"/>
                </a:ext>
              </a:extLst>
            </p:cNvPr>
            <p:cNvGrpSpPr/>
            <p:nvPr/>
          </p:nvGrpSpPr>
          <p:grpSpPr>
            <a:xfrm>
              <a:off x="872903" y="1748356"/>
              <a:ext cx="1689834" cy="754268"/>
              <a:chOff x="872903" y="1748356"/>
              <a:chExt cx="1689834" cy="754268"/>
            </a:xfrm>
          </p:grpSpPr>
          <p:sp>
            <p:nvSpPr>
              <p:cNvPr id="38" name="Abgerundetes Rechteck 37">
                <a:extLst>
                  <a:ext uri="{FF2B5EF4-FFF2-40B4-BE49-F238E27FC236}">
                    <a16:creationId xmlns:a16="http://schemas.microsoft.com/office/drawing/2014/main" id="{8B8991B7-6F0D-1FB0-B531-9C2E430951D7}"/>
                  </a:ext>
                </a:extLst>
              </p:cNvPr>
              <p:cNvSpPr/>
              <p:nvPr/>
            </p:nvSpPr>
            <p:spPr>
              <a:xfrm>
                <a:off x="981654" y="1760214"/>
                <a:ext cx="1581083" cy="307777"/>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3" name="Textfeld 2">
                <a:extLst>
                  <a:ext uri="{FF2B5EF4-FFF2-40B4-BE49-F238E27FC236}">
                    <a16:creationId xmlns:a16="http://schemas.microsoft.com/office/drawing/2014/main" id="{C8EE1111-E844-EDB0-EAFE-ABBD58BD988A}"/>
                  </a:ext>
                </a:extLst>
              </p:cNvPr>
              <p:cNvSpPr txBox="1"/>
              <p:nvPr/>
            </p:nvSpPr>
            <p:spPr>
              <a:xfrm>
                <a:off x="975783" y="1748356"/>
                <a:ext cx="1570911" cy="284742"/>
              </a:xfrm>
              <a:prstGeom prst="rect">
                <a:avLst/>
              </a:prstGeom>
              <a:noFill/>
            </p:spPr>
            <p:txBody>
              <a:bodyPr wrap="none" rtlCol="0">
                <a:spAutoFit/>
              </a:bodyPr>
              <a:lstStyle/>
              <a:p>
                <a:pPr algn="l"/>
                <a:r>
                  <a:rPr lang="de-DE" sz="1867" dirty="0">
                    <a:solidFill>
                      <a:schemeClr val="bg1"/>
                    </a:solidFill>
                  </a:rPr>
                  <a:t>Produktivitätseffekt</a:t>
                </a:r>
              </a:p>
            </p:txBody>
          </p:sp>
          <p:cxnSp>
            <p:nvCxnSpPr>
              <p:cNvPr id="43" name="Gerade Verbindung mit Pfeil 42">
                <a:extLst>
                  <a:ext uri="{FF2B5EF4-FFF2-40B4-BE49-F238E27FC236}">
                    <a16:creationId xmlns:a16="http://schemas.microsoft.com/office/drawing/2014/main" id="{F4B90310-552A-F739-E65A-81145D52A935}"/>
                  </a:ext>
                </a:extLst>
              </p:cNvPr>
              <p:cNvCxnSpPr/>
              <p:nvPr/>
            </p:nvCxnSpPr>
            <p:spPr>
              <a:xfrm flipV="1">
                <a:off x="872903" y="2079849"/>
                <a:ext cx="899290" cy="422775"/>
              </a:xfrm>
              <a:prstGeom prst="straightConnector1">
                <a:avLst/>
              </a:prstGeom>
              <a:ln>
                <a:solidFill>
                  <a:srgbClr val="C28E0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Gerade Verbindung mit Pfeil 44">
              <a:extLst>
                <a:ext uri="{FF2B5EF4-FFF2-40B4-BE49-F238E27FC236}">
                  <a16:creationId xmlns:a16="http://schemas.microsoft.com/office/drawing/2014/main" id="{90F02532-95B9-135A-953E-4711D7DFC5D5}"/>
                </a:ext>
              </a:extLst>
            </p:cNvPr>
            <p:cNvCxnSpPr>
              <a:stCxn id="12" idx="2"/>
            </p:cNvCxnSpPr>
            <p:nvPr/>
          </p:nvCxnSpPr>
          <p:spPr>
            <a:xfrm>
              <a:off x="872904" y="3042110"/>
              <a:ext cx="899289" cy="432645"/>
            </a:xfrm>
            <a:prstGeom prst="straightConnector1">
              <a:avLst/>
            </a:prstGeom>
            <a:ln>
              <a:solidFill>
                <a:srgbClr val="75A3C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uppieren 68">
            <a:extLst>
              <a:ext uri="{FF2B5EF4-FFF2-40B4-BE49-F238E27FC236}">
                <a16:creationId xmlns:a16="http://schemas.microsoft.com/office/drawing/2014/main" id="{768F37AE-8CF1-498E-E48F-D7A6B038371C}"/>
              </a:ext>
            </a:extLst>
          </p:cNvPr>
          <p:cNvGrpSpPr/>
          <p:nvPr/>
        </p:nvGrpSpPr>
        <p:grpSpPr>
          <a:xfrm>
            <a:off x="5817457" y="913463"/>
            <a:ext cx="3496001" cy="2185196"/>
            <a:chOff x="4363091" y="685097"/>
            <a:chExt cx="2622001" cy="1638897"/>
          </a:xfrm>
        </p:grpSpPr>
        <p:sp>
          <p:nvSpPr>
            <p:cNvPr id="16" name="Abgerundetes Rechteck 15">
              <a:extLst>
                <a:ext uri="{FF2B5EF4-FFF2-40B4-BE49-F238E27FC236}">
                  <a16:creationId xmlns:a16="http://schemas.microsoft.com/office/drawing/2014/main" id="{6FD4043B-52DD-2AC2-4449-264BE20A7D38}"/>
                </a:ext>
              </a:extLst>
            </p:cNvPr>
            <p:cNvSpPr/>
            <p:nvPr/>
          </p:nvSpPr>
          <p:spPr>
            <a:xfrm>
              <a:off x="4609092" y="1110502"/>
              <a:ext cx="2376000" cy="1213492"/>
            </a:xfrm>
            <a:prstGeom prst="roundRect">
              <a:avLst>
                <a:gd name="adj" fmla="val 4591"/>
              </a:avLst>
            </a:prstGeom>
            <a:solidFill>
              <a:srgbClr val="F3C024"/>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5" name="Textfeld 4">
              <a:extLst>
                <a:ext uri="{FF2B5EF4-FFF2-40B4-BE49-F238E27FC236}">
                  <a16:creationId xmlns:a16="http://schemas.microsoft.com/office/drawing/2014/main" id="{796ED9E4-D33D-85B6-1120-743E0AE695FA}"/>
                </a:ext>
              </a:extLst>
            </p:cNvPr>
            <p:cNvSpPr txBox="1"/>
            <p:nvPr/>
          </p:nvSpPr>
          <p:spPr>
            <a:xfrm>
              <a:off x="4617878" y="1128959"/>
              <a:ext cx="2357908" cy="1177245"/>
            </a:xfrm>
            <a:prstGeom prst="rect">
              <a:avLst/>
            </a:prstGeom>
            <a:solidFill>
              <a:srgbClr val="C28E06"/>
            </a:solidFill>
          </p:spPr>
          <p:txBody>
            <a:bodyPr wrap="square" rtlCol="0">
              <a:spAutoFit/>
            </a:bodyPr>
            <a:lstStyle/>
            <a:p>
              <a:pPr algn="l"/>
              <a:r>
                <a:rPr lang="de-DE" sz="1600" dirty="0">
                  <a:solidFill>
                    <a:schemeClr val="bg1"/>
                  </a:solidFill>
                </a:rPr>
                <a:t>Unternehmen mit hohem Anteil kognitiver Tätigkeiten (= hohes Generative-AI-</a:t>
              </a:r>
              <a:r>
                <a:rPr lang="de-DE" sz="1600" dirty="0" err="1">
                  <a:solidFill>
                    <a:schemeClr val="bg1"/>
                  </a:solidFill>
                </a:rPr>
                <a:t>Exposure</a:t>
              </a:r>
              <a:r>
                <a:rPr lang="de-DE" sz="1600" dirty="0">
                  <a:solidFill>
                    <a:schemeClr val="bg1"/>
                  </a:solidFill>
                </a:rPr>
                <a:t>) weisen großes Potenzial für Produktivitäts-gewinne auf und werden als Gewinner angesehen.</a:t>
              </a:r>
            </a:p>
          </p:txBody>
        </p:sp>
        <p:sp>
          <p:nvSpPr>
            <p:cNvPr id="33" name="Textfeld 32">
              <a:extLst>
                <a:ext uri="{FF2B5EF4-FFF2-40B4-BE49-F238E27FC236}">
                  <a16:creationId xmlns:a16="http://schemas.microsoft.com/office/drawing/2014/main" id="{0FA30C1C-48BF-A33A-C123-3A558C0991F2}"/>
                </a:ext>
              </a:extLst>
            </p:cNvPr>
            <p:cNvSpPr txBox="1"/>
            <p:nvPr/>
          </p:nvSpPr>
          <p:spPr>
            <a:xfrm>
              <a:off x="5180721" y="685097"/>
              <a:ext cx="1051682" cy="284742"/>
            </a:xfrm>
            <a:prstGeom prst="rect">
              <a:avLst/>
            </a:prstGeom>
            <a:noFill/>
          </p:spPr>
          <p:txBody>
            <a:bodyPr wrap="none" rtlCol="0">
              <a:spAutoFit/>
            </a:bodyPr>
            <a:lstStyle/>
            <a:p>
              <a:pPr algn="l"/>
              <a:r>
                <a:rPr lang="de-DE" sz="1867" dirty="0">
                  <a:solidFill>
                    <a:schemeClr val="bg1"/>
                  </a:solidFill>
                </a:rPr>
                <a:t>Wettbewerb</a:t>
              </a:r>
            </a:p>
          </p:txBody>
        </p:sp>
        <p:cxnSp>
          <p:nvCxnSpPr>
            <p:cNvPr id="49" name="Gerade Verbindung mit Pfeil 48">
              <a:extLst>
                <a:ext uri="{FF2B5EF4-FFF2-40B4-BE49-F238E27FC236}">
                  <a16:creationId xmlns:a16="http://schemas.microsoft.com/office/drawing/2014/main" id="{9CF462D8-8B68-E8AA-A2A1-670A1C201203}"/>
                </a:ext>
              </a:extLst>
            </p:cNvPr>
            <p:cNvCxnSpPr/>
            <p:nvPr/>
          </p:nvCxnSpPr>
          <p:spPr>
            <a:xfrm>
              <a:off x="4363091" y="1654491"/>
              <a:ext cx="236695" cy="0"/>
            </a:xfrm>
            <a:prstGeom prst="straightConnector1">
              <a:avLst/>
            </a:prstGeom>
            <a:ln>
              <a:solidFill>
                <a:srgbClr val="C28E0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ieren 69">
            <a:extLst>
              <a:ext uri="{FF2B5EF4-FFF2-40B4-BE49-F238E27FC236}">
                <a16:creationId xmlns:a16="http://schemas.microsoft.com/office/drawing/2014/main" id="{139743E2-CF66-A066-E7AA-778EA4822EC8}"/>
              </a:ext>
            </a:extLst>
          </p:cNvPr>
          <p:cNvGrpSpPr/>
          <p:nvPr/>
        </p:nvGrpSpPr>
        <p:grpSpPr>
          <a:xfrm>
            <a:off x="5829569" y="3169921"/>
            <a:ext cx="3483889" cy="906563"/>
            <a:chOff x="4372175" y="2377441"/>
            <a:chExt cx="2612917" cy="679922"/>
          </a:xfrm>
        </p:grpSpPr>
        <p:sp>
          <p:nvSpPr>
            <p:cNvPr id="18" name="Abgerundetes Rechteck 17">
              <a:extLst>
                <a:ext uri="{FF2B5EF4-FFF2-40B4-BE49-F238E27FC236}">
                  <a16:creationId xmlns:a16="http://schemas.microsoft.com/office/drawing/2014/main" id="{2C746FE6-3AB2-71F9-5D45-AA64A7B93CFF}"/>
                </a:ext>
              </a:extLst>
            </p:cNvPr>
            <p:cNvSpPr/>
            <p:nvPr/>
          </p:nvSpPr>
          <p:spPr>
            <a:xfrm>
              <a:off x="4609092" y="2377441"/>
              <a:ext cx="2376000" cy="679922"/>
            </a:xfrm>
            <a:prstGeom prst="roundRect">
              <a:avLst>
                <a:gd name="adj" fmla="val 9770"/>
              </a:avLst>
            </a:prstGeom>
            <a:solidFill>
              <a:srgbClr val="F3C024"/>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8" name="Textfeld 7">
              <a:extLst>
                <a:ext uri="{FF2B5EF4-FFF2-40B4-BE49-F238E27FC236}">
                  <a16:creationId xmlns:a16="http://schemas.microsoft.com/office/drawing/2014/main" id="{55248EE9-41AA-68E6-1C22-658F5178117A}"/>
                </a:ext>
              </a:extLst>
            </p:cNvPr>
            <p:cNvSpPr txBox="1"/>
            <p:nvPr/>
          </p:nvSpPr>
          <p:spPr>
            <a:xfrm>
              <a:off x="4617846" y="2391499"/>
              <a:ext cx="2349154" cy="623248"/>
            </a:xfrm>
            <a:prstGeom prst="rect">
              <a:avLst/>
            </a:prstGeom>
            <a:solidFill>
              <a:srgbClr val="C28E06"/>
            </a:solidFill>
            <a:ln>
              <a:noFill/>
            </a:ln>
          </p:spPr>
          <p:txBody>
            <a:bodyPr wrap="square" rtlCol="0">
              <a:spAutoFit/>
            </a:bodyPr>
            <a:lstStyle/>
            <a:p>
              <a:pPr algn="l"/>
              <a:r>
                <a:rPr lang="de-DE" sz="1600" dirty="0">
                  <a:solidFill>
                    <a:schemeClr val="bg1"/>
                  </a:solidFill>
                </a:rPr>
                <a:t>Unternehmen mit hohem Anteil von Forschung und Entwicklung profitieren überdurchschnittlich. </a:t>
              </a:r>
            </a:p>
          </p:txBody>
        </p:sp>
        <p:cxnSp>
          <p:nvCxnSpPr>
            <p:cNvPr id="50" name="Gerade Verbindung mit Pfeil 49">
              <a:extLst>
                <a:ext uri="{FF2B5EF4-FFF2-40B4-BE49-F238E27FC236}">
                  <a16:creationId xmlns:a16="http://schemas.microsoft.com/office/drawing/2014/main" id="{D218DCBA-CEEC-5954-A7B2-1D955F338CFC}"/>
                </a:ext>
              </a:extLst>
            </p:cNvPr>
            <p:cNvCxnSpPr/>
            <p:nvPr/>
          </p:nvCxnSpPr>
          <p:spPr>
            <a:xfrm>
              <a:off x="4372175" y="2717402"/>
              <a:ext cx="236695" cy="0"/>
            </a:xfrm>
            <a:prstGeom prst="straightConnector1">
              <a:avLst/>
            </a:prstGeom>
            <a:ln>
              <a:solidFill>
                <a:srgbClr val="C28E0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ieren 72">
            <a:extLst>
              <a:ext uri="{FF2B5EF4-FFF2-40B4-BE49-F238E27FC236}">
                <a16:creationId xmlns:a16="http://schemas.microsoft.com/office/drawing/2014/main" id="{07A74EFD-9654-37FE-3996-9B3F6955971E}"/>
              </a:ext>
            </a:extLst>
          </p:cNvPr>
          <p:cNvGrpSpPr/>
          <p:nvPr/>
        </p:nvGrpSpPr>
        <p:grpSpPr>
          <a:xfrm>
            <a:off x="9330386" y="865635"/>
            <a:ext cx="2509655" cy="4183063"/>
            <a:chOff x="6997789" y="649225"/>
            <a:chExt cx="1882240" cy="3137297"/>
          </a:xfrm>
        </p:grpSpPr>
        <p:sp>
          <p:nvSpPr>
            <p:cNvPr id="34" name="Textfeld 33">
              <a:extLst>
                <a:ext uri="{FF2B5EF4-FFF2-40B4-BE49-F238E27FC236}">
                  <a16:creationId xmlns:a16="http://schemas.microsoft.com/office/drawing/2014/main" id="{7C51FE85-C8BB-C485-9AE6-A63A3FEA148C}"/>
                </a:ext>
              </a:extLst>
            </p:cNvPr>
            <p:cNvSpPr txBox="1"/>
            <p:nvPr/>
          </p:nvSpPr>
          <p:spPr>
            <a:xfrm>
              <a:off x="7382724" y="649225"/>
              <a:ext cx="1250245" cy="284742"/>
            </a:xfrm>
            <a:prstGeom prst="rect">
              <a:avLst/>
            </a:prstGeom>
            <a:noFill/>
          </p:spPr>
          <p:txBody>
            <a:bodyPr wrap="none" rtlCol="0">
              <a:spAutoFit/>
            </a:bodyPr>
            <a:lstStyle/>
            <a:p>
              <a:pPr algn="l"/>
              <a:r>
                <a:rPr lang="de-DE" sz="1867" dirty="0">
                  <a:solidFill>
                    <a:schemeClr val="bg1"/>
                  </a:solidFill>
                </a:rPr>
                <a:t>Volkswirtschaft</a:t>
              </a:r>
            </a:p>
          </p:txBody>
        </p:sp>
        <p:sp>
          <p:nvSpPr>
            <p:cNvPr id="35" name="Abgerundetes Rechteck 34">
              <a:extLst>
                <a:ext uri="{FF2B5EF4-FFF2-40B4-BE49-F238E27FC236}">
                  <a16:creationId xmlns:a16="http://schemas.microsoft.com/office/drawing/2014/main" id="{740136C8-132B-CEEA-D88B-1FC926339A45}"/>
                </a:ext>
              </a:extLst>
            </p:cNvPr>
            <p:cNvSpPr/>
            <p:nvPr/>
          </p:nvSpPr>
          <p:spPr>
            <a:xfrm>
              <a:off x="7185841" y="1110502"/>
              <a:ext cx="1694188" cy="2412278"/>
            </a:xfrm>
            <a:prstGeom prst="roundRect">
              <a:avLst>
                <a:gd name="adj" fmla="val 4313"/>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24000" rtlCol="0" anchor="ctr"/>
            <a:lstStyle/>
            <a:p>
              <a:pPr marL="143992" indent="-143992">
                <a:buFont typeface="Wingdings" pitchFamily="2" charset="2"/>
                <a:buChar char="§"/>
              </a:pPr>
              <a:r>
                <a:rPr lang="de-DE" sz="1600" dirty="0">
                  <a:solidFill>
                    <a:schemeClr val="bg1"/>
                  </a:solidFill>
                </a:rPr>
                <a:t>Gesamtwirtschaftliche Arbeitsproduktivität, Kapiteleinsatz, Automatisierung und Robotereinsatz werden steigen. </a:t>
              </a:r>
            </a:p>
            <a:p>
              <a:pPr marL="143992" indent="-143992"/>
              <a:endParaRPr lang="de-DE" sz="1600" dirty="0">
                <a:solidFill>
                  <a:schemeClr val="bg1"/>
                </a:solidFill>
              </a:endParaRPr>
            </a:p>
            <a:p>
              <a:pPr marL="143992" indent="-143992">
                <a:buFont typeface="Wingdings" pitchFamily="2" charset="2"/>
                <a:buChar char="§"/>
              </a:pPr>
              <a:r>
                <a:rPr lang="de-DE" sz="1600" dirty="0">
                  <a:solidFill>
                    <a:schemeClr val="bg1"/>
                  </a:solidFill>
                </a:rPr>
                <a:t>Wirtschaftswachstum wird angetrieben.</a:t>
              </a:r>
            </a:p>
            <a:p>
              <a:pPr marL="143992" indent="-143992"/>
              <a:endParaRPr lang="de-DE" sz="1600" dirty="0">
                <a:solidFill>
                  <a:schemeClr val="bg1"/>
                </a:solidFill>
              </a:endParaRPr>
            </a:p>
            <a:p>
              <a:pPr marL="143992" indent="-143992">
                <a:buFont typeface="Wingdings" pitchFamily="2" charset="2"/>
                <a:buChar char="§"/>
              </a:pPr>
              <a:r>
                <a:rPr lang="de-DE" sz="1600" dirty="0">
                  <a:solidFill>
                    <a:schemeClr val="bg1"/>
                  </a:solidFill>
                </a:rPr>
                <a:t>Einkommensverteilung </a:t>
              </a:r>
              <a:br>
                <a:rPr lang="de-DE" sz="1600" dirty="0">
                  <a:solidFill>
                    <a:schemeClr val="bg1"/>
                  </a:solidFill>
                </a:rPr>
              </a:br>
              <a:r>
                <a:rPr lang="de-DE" sz="1600" dirty="0">
                  <a:solidFill>
                    <a:schemeClr val="bg1"/>
                  </a:solidFill>
                </a:rPr>
                <a:t>wird ungleicher</a:t>
              </a:r>
            </a:p>
          </p:txBody>
        </p:sp>
        <p:cxnSp>
          <p:nvCxnSpPr>
            <p:cNvPr id="57" name="Gerade Verbindung mit Pfeil 56">
              <a:extLst>
                <a:ext uri="{FF2B5EF4-FFF2-40B4-BE49-F238E27FC236}">
                  <a16:creationId xmlns:a16="http://schemas.microsoft.com/office/drawing/2014/main" id="{1C7E91B0-E6F8-B99A-0E36-7BC333177331}"/>
                </a:ext>
              </a:extLst>
            </p:cNvPr>
            <p:cNvCxnSpPr/>
            <p:nvPr/>
          </p:nvCxnSpPr>
          <p:spPr>
            <a:xfrm>
              <a:off x="6997789" y="1717248"/>
              <a:ext cx="188052" cy="0"/>
            </a:xfrm>
            <a:prstGeom prst="straightConnector1">
              <a:avLst/>
            </a:prstGeom>
            <a:ln>
              <a:solidFill>
                <a:srgbClr val="C28E0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184658DC-C9FF-B1CE-08D4-CE439E497F2F}"/>
                </a:ext>
              </a:extLst>
            </p:cNvPr>
            <p:cNvCxnSpPr/>
            <p:nvPr/>
          </p:nvCxnSpPr>
          <p:spPr>
            <a:xfrm>
              <a:off x="6997789" y="2710257"/>
              <a:ext cx="188052" cy="0"/>
            </a:xfrm>
            <a:prstGeom prst="straightConnector1">
              <a:avLst/>
            </a:prstGeom>
            <a:ln>
              <a:solidFill>
                <a:srgbClr val="C28E0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E869B571-1FEB-8B50-1A84-B48E0D11E399}"/>
                </a:ext>
              </a:extLst>
            </p:cNvPr>
            <p:cNvCxnSpPr/>
            <p:nvPr/>
          </p:nvCxnSpPr>
          <p:spPr>
            <a:xfrm flipV="1">
              <a:off x="6997789" y="3522780"/>
              <a:ext cx="235349" cy="263742"/>
            </a:xfrm>
            <a:prstGeom prst="straightConnector1">
              <a:avLst/>
            </a:prstGeom>
            <a:ln>
              <a:solidFill>
                <a:srgbClr val="74A3C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8" name="Gruppieren 67">
            <a:extLst>
              <a:ext uri="{FF2B5EF4-FFF2-40B4-BE49-F238E27FC236}">
                <a16:creationId xmlns:a16="http://schemas.microsoft.com/office/drawing/2014/main" id="{6577FEEB-7A84-5A70-EFF6-87114A19FCE2}"/>
              </a:ext>
            </a:extLst>
          </p:cNvPr>
          <p:cNvGrpSpPr/>
          <p:nvPr/>
        </p:nvGrpSpPr>
        <p:grpSpPr>
          <a:xfrm>
            <a:off x="3416982" y="865635"/>
            <a:ext cx="2400474" cy="3221415"/>
            <a:chOff x="2562735" y="649225"/>
            <a:chExt cx="1800356" cy="2416061"/>
          </a:xfrm>
        </p:grpSpPr>
        <p:sp>
          <p:nvSpPr>
            <p:cNvPr id="21" name="Abgerundetes Rechteck 20">
              <a:extLst>
                <a:ext uri="{FF2B5EF4-FFF2-40B4-BE49-F238E27FC236}">
                  <a16:creationId xmlns:a16="http://schemas.microsoft.com/office/drawing/2014/main" id="{065AEFF0-0BF4-D5AC-AC6B-17C714472E98}"/>
                </a:ext>
              </a:extLst>
            </p:cNvPr>
            <p:cNvSpPr/>
            <p:nvPr/>
          </p:nvSpPr>
          <p:spPr>
            <a:xfrm>
              <a:off x="2712311" y="1094413"/>
              <a:ext cx="1650780" cy="1970873"/>
            </a:xfrm>
            <a:prstGeom prst="roundRect">
              <a:avLst>
                <a:gd name="adj" fmla="val 6725"/>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lIns="48000" rtlCol="0" anchor="ctr"/>
            <a:lstStyle/>
            <a:p>
              <a:r>
                <a:rPr lang="de-DE" sz="1600" dirty="0">
                  <a:solidFill>
                    <a:schemeClr val="bg1"/>
                  </a:solidFill>
                </a:rPr>
                <a:t>Arbeitsproduktivität der Beschäftigten mit kognitiven Tätigkeiten steigt.</a:t>
              </a:r>
            </a:p>
            <a:p>
              <a:endParaRPr lang="de-DE" sz="1600" dirty="0">
                <a:solidFill>
                  <a:schemeClr val="bg1"/>
                </a:solidFill>
              </a:endParaRPr>
            </a:p>
            <a:p>
              <a:r>
                <a:rPr lang="de-DE" sz="1600" dirty="0">
                  <a:solidFill>
                    <a:schemeClr val="bg1"/>
                  </a:solidFill>
                </a:rPr>
                <a:t>Unternehmen substituieren Arbeit durch Kapitel, aber  „Supervisor“-Funktion wird wichtiger</a:t>
              </a:r>
            </a:p>
          </p:txBody>
        </p:sp>
        <p:sp>
          <p:nvSpPr>
            <p:cNvPr id="32" name="Textfeld 31">
              <a:extLst>
                <a:ext uri="{FF2B5EF4-FFF2-40B4-BE49-F238E27FC236}">
                  <a16:creationId xmlns:a16="http://schemas.microsoft.com/office/drawing/2014/main" id="{B8E9D33C-2230-3718-F95A-2E648A0D622F}"/>
                </a:ext>
              </a:extLst>
            </p:cNvPr>
            <p:cNvSpPr txBox="1"/>
            <p:nvPr/>
          </p:nvSpPr>
          <p:spPr>
            <a:xfrm>
              <a:off x="2908952" y="649225"/>
              <a:ext cx="1158009" cy="284742"/>
            </a:xfrm>
            <a:prstGeom prst="rect">
              <a:avLst/>
            </a:prstGeom>
            <a:noFill/>
          </p:spPr>
          <p:txBody>
            <a:bodyPr wrap="none" rtlCol="0">
              <a:spAutoFit/>
            </a:bodyPr>
            <a:lstStyle/>
            <a:p>
              <a:pPr algn="l"/>
              <a:r>
                <a:rPr lang="de-DE" sz="1867" dirty="0">
                  <a:solidFill>
                    <a:schemeClr val="bg1"/>
                  </a:solidFill>
                </a:rPr>
                <a:t>Unternehmen</a:t>
              </a:r>
            </a:p>
          </p:txBody>
        </p:sp>
        <p:sp>
          <p:nvSpPr>
            <p:cNvPr id="36" name="Dreieck 35">
              <a:extLst>
                <a:ext uri="{FF2B5EF4-FFF2-40B4-BE49-F238E27FC236}">
                  <a16:creationId xmlns:a16="http://schemas.microsoft.com/office/drawing/2014/main" id="{5A659C34-C15D-4A69-6D5A-23062276D6E7}"/>
                </a:ext>
              </a:extLst>
            </p:cNvPr>
            <p:cNvSpPr/>
            <p:nvPr/>
          </p:nvSpPr>
          <p:spPr>
            <a:xfrm rot="10800000">
              <a:off x="3393827" y="1904997"/>
              <a:ext cx="140677" cy="117231"/>
            </a:xfrm>
            <a:prstGeom prst="triangle">
              <a:avLst/>
            </a:prstGeom>
            <a:solidFill>
              <a:schemeClr val="bg1"/>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cxnSp>
          <p:nvCxnSpPr>
            <p:cNvPr id="62" name="Gerade Verbindung mit Pfeil 61">
              <a:extLst>
                <a:ext uri="{FF2B5EF4-FFF2-40B4-BE49-F238E27FC236}">
                  <a16:creationId xmlns:a16="http://schemas.microsoft.com/office/drawing/2014/main" id="{E53868BF-2486-252B-D50C-308A98ECCEFC}"/>
                </a:ext>
              </a:extLst>
            </p:cNvPr>
            <p:cNvCxnSpPr>
              <a:cxnSpLocks/>
            </p:cNvCxnSpPr>
            <p:nvPr/>
          </p:nvCxnSpPr>
          <p:spPr>
            <a:xfrm>
              <a:off x="2562735" y="1924119"/>
              <a:ext cx="149576" cy="0"/>
            </a:xfrm>
            <a:prstGeom prst="straightConnector1">
              <a:avLst/>
            </a:prstGeom>
            <a:ln>
              <a:solidFill>
                <a:srgbClr val="C28E0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D319C825-B76A-ECDF-6A39-E40DBD12886D}"/>
              </a:ext>
            </a:extLst>
          </p:cNvPr>
          <p:cNvGrpSpPr/>
          <p:nvPr/>
        </p:nvGrpSpPr>
        <p:grpSpPr>
          <a:xfrm>
            <a:off x="3446557" y="4296861"/>
            <a:ext cx="2400400" cy="1323438"/>
            <a:chOff x="2584917" y="3222643"/>
            <a:chExt cx="1800300" cy="992579"/>
          </a:xfrm>
        </p:grpSpPr>
        <p:cxnSp>
          <p:nvCxnSpPr>
            <p:cNvPr id="51" name="Gerade Verbindung mit Pfeil 50">
              <a:extLst>
                <a:ext uri="{FF2B5EF4-FFF2-40B4-BE49-F238E27FC236}">
                  <a16:creationId xmlns:a16="http://schemas.microsoft.com/office/drawing/2014/main" id="{15525C82-0B2F-4300-B61E-884CF1C565CB}"/>
                </a:ext>
              </a:extLst>
            </p:cNvPr>
            <p:cNvCxnSpPr>
              <a:cxnSpLocks/>
            </p:cNvCxnSpPr>
            <p:nvPr/>
          </p:nvCxnSpPr>
          <p:spPr>
            <a:xfrm>
              <a:off x="2584917" y="3632254"/>
              <a:ext cx="127394" cy="0"/>
            </a:xfrm>
            <a:prstGeom prst="straightConnector1">
              <a:avLst/>
            </a:prstGeom>
            <a:ln>
              <a:solidFill>
                <a:srgbClr val="75A3C3"/>
              </a:solidFill>
              <a:tailEnd type="triangle"/>
            </a:ln>
          </p:spPr>
          <p:style>
            <a:lnRef idx="1">
              <a:schemeClr val="accent1"/>
            </a:lnRef>
            <a:fillRef idx="0">
              <a:schemeClr val="accent1"/>
            </a:fillRef>
            <a:effectRef idx="0">
              <a:schemeClr val="accent1"/>
            </a:effectRef>
            <a:fontRef idx="minor">
              <a:schemeClr val="tx1"/>
            </a:fontRef>
          </p:style>
        </p:cxnSp>
        <p:sp>
          <p:nvSpPr>
            <p:cNvPr id="22" name="Abgerundetes Rechteck 21">
              <a:extLst>
                <a:ext uri="{FF2B5EF4-FFF2-40B4-BE49-F238E27FC236}">
                  <a16:creationId xmlns:a16="http://schemas.microsoft.com/office/drawing/2014/main" id="{864F592D-F0F3-05C6-E8EF-92D61260CC25}"/>
                </a:ext>
              </a:extLst>
            </p:cNvPr>
            <p:cNvSpPr/>
            <p:nvPr/>
          </p:nvSpPr>
          <p:spPr>
            <a:xfrm>
              <a:off x="2717285" y="3227778"/>
              <a:ext cx="1640961" cy="983265"/>
            </a:xfrm>
            <a:prstGeom prst="roundRect">
              <a:avLst>
                <a:gd name="adj" fmla="val 7129"/>
              </a:avLst>
            </a:prstGeom>
            <a:solidFill>
              <a:srgbClr val="6DA0DB"/>
            </a:solidFill>
            <a:ln>
              <a:solidFill>
                <a:srgbClr val="75A3C3"/>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23" name="Textfeld 22">
              <a:extLst>
                <a:ext uri="{FF2B5EF4-FFF2-40B4-BE49-F238E27FC236}">
                  <a16:creationId xmlns:a16="http://schemas.microsoft.com/office/drawing/2014/main" id="{94253ED9-ECBA-D4C7-C5C3-E8C04ECB568F}"/>
                </a:ext>
              </a:extLst>
            </p:cNvPr>
            <p:cNvSpPr txBox="1"/>
            <p:nvPr/>
          </p:nvSpPr>
          <p:spPr>
            <a:xfrm>
              <a:off x="2752416" y="3222643"/>
              <a:ext cx="1632801" cy="992579"/>
            </a:xfrm>
            <a:prstGeom prst="rect">
              <a:avLst/>
            </a:prstGeom>
            <a:noFill/>
            <a:ln>
              <a:noFill/>
            </a:ln>
          </p:spPr>
          <p:txBody>
            <a:bodyPr wrap="square" rtlCol="0">
              <a:spAutoFit/>
            </a:bodyPr>
            <a:lstStyle/>
            <a:p>
              <a:pPr algn="l"/>
              <a:r>
                <a:rPr lang="de-DE" sz="1600" dirty="0">
                  <a:solidFill>
                    <a:schemeClr val="bg1"/>
                  </a:solidFill>
                </a:rPr>
                <a:t>Entwicklung neuer digitaler Geschäftsmodelle (Automatisierte Dienstleistungen)  </a:t>
              </a:r>
            </a:p>
          </p:txBody>
        </p:sp>
      </p:grpSp>
      <p:grpSp>
        <p:nvGrpSpPr>
          <p:cNvPr id="37" name="Gruppieren 36">
            <a:extLst>
              <a:ext uri="{FF2B5EF4-FFF2-40B4-BE49-F238E27FC236}">
                <a16:creationId xmlns:a16="http://schemas.microsoft.com/office/drawing/2014/main" id="{02783918-8D37-00A7-F203-E48403449DF5}"/>
              </a:ext>
            </a:extLst>
          </p:cNvPr>
          <p:cNvGrpSpPr/>
          <p:nvPr/>
        </p:nvGrpSpPr>
        <p:grpSpPr>
          <a:xfrm>
            <a:off x="5806575" y="4273277"/>
            <a:ext cx="3504943" cy="1323439"/>
            <a:chOff x="4363128" y="3208571"/>
            <a:chExt cx="2628707" cy="992578"/>
          </a:xfrm>
        </p:grpSpPr>
        <p:sp>
          <p:nvSpPr>
            <p:cNvPr id="19" name="Abgerundetes Rechteck 18">
              <a:extLst>
                <a:ext uri="{FF2B5EF4-FFF2-40B4-BE49-F238E27FC236}">
                  <a16:creationId xmlns:a16="http://schemas.microsoft.com/office/drawing/2014/main" id="{87AD36E2-1923-7EB8-7DC6-4D8D15FDB3A8}"/>
                </a:ext>
              </a:extLst>
            </p:cNvPr>
            <p:cNvSpPr/>
            <p:nvPr/>
          </p:nvSpPr>
          <p:spPr>
            <a:xfrm>
              <a:off x="4609092" y="3216894"/>
              <a:ext cx="2376000" cy="983265"/>
            </a:xfrm>
            <a:prstGeom prst="roundRect">
              <a:avLst>
                <a:gd name="adj" fmla="val 7129"/>
              </a:avLst>
            </a:prstGeom>
            <a:solidFill>
              <a:srgbClr val="6DA0DB"/>
            </a:solidFill>
            <a:ln>
              <a:solidFill>
                <a:srgbClr val="75A3C3"/>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9" name="Textfeld 8">
              <a:extLst>
                <a:ext uri="{FF2B5EF4-FFF2-40B4-BE49-F238E27FC236}">
                  <a16:creationId xmlns:a16="http://schemas.microsoft.com/office/drawing/2014/main" id="{917D7FF3-FBA2-2576-9ABE-1AE078FDFA35}"/>
                </a:ext>
              </a:extLst>
            </p:cNvPr>
            <p:cNvSpPr txBox="1"/>
            <p:nvPr/>
          </p:nvSpPr>
          <p:spPr>
            <a:xfrm>
              <a:off x="4626044" y="3208571"/>
              <a:ext cx="2365791" cy="992578"/>
            </a:xfrm>
            <a:prstGeom prst="rect">
              <a:avLst/>
            </a:prstGeom>
            <a:noFill/>
          </p:spPr>
          <p:txBody>
            <a:bodyPr wrap="square" rtlCol="0">
              <a:spAutoFit/>
            </a:bodyPr>
            <a:lstStyle/>
            <a:p>
              <a:pPr algn="l"/>
              <a:r>
                <a:rPr lang="de-DE" sz="1600" dirty="0">
                  <a:solidFill>
                    <a:schemeClr val="bg1"/>
                  </a:solidFill>
                </a:rPr>
                <a:t>Markteintritt innovativer Unternehmen in Branchen mit hohem Generative-AI-</a:t>
              </a:r>
              <a:r>
                <a:rPr lang="de-DE" sz="1600" dirty="0" err="1">
                  <a:solidFill>
                    <a:schemeClr val="bg1"/>
                  </a:solidFill>
                </a:rPr>
                <a:t>Exposure</a:t>
              </a:r>
              <a:r>
                <a:rPr lang="de-DE" sz="1600" dirty="0">
                  <a:solidFill>
                    <a:schemeClr val="bg1"/>
                  </a:solidFill>
                </a:rPr>
                <a:t> wird leichter (IT/Software, Steuern, Rechtsmarkt, B2B-Beschaffung…)</a:t>
              </a:r>
            </a:p>
          </p:txBody>
        </p:sp>
        <p:cxnSp>
          <p:nvCxnSpPr>
            <p:cNvPr id="24" name="Gerade Verbindung mit Pfeil 23">
              <a:extLst>
                <a:ext uri="{FF2B5EF4-FFF2-40B4-BE49-F238E27FC236}">
                  <a16:creationId xmlns:a16="http://schemas.microsoft.com/office/drawing/2014/main" id="{FE8F9088-604D-741F-B4FA-83B654015282}"/>
                </a:ext>
              </a:extLst>
            </p:cNvPr>
            <p:cNvCxnSpPr>
              <a:cxnSpLocks/>
            </p:cNvCxnSpPr>
            <p:nvPr/>
          </p:nvCxnSpPr>
          <p:spPr>
            <a:xfrm>
              <a:off x="4363128" y="3705782"/>
              <a:ext cx="236658" cy="0"/>
            </a:xfrm>
            <a:prstGeom prst="straightConnector1">
              <a:avLst/>
            </a:prstGeom>
            <a:ln>
              <a:solidFill>
                <a:srgbClr val="75A3C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uppieren 29">
            <a:extLst>
              <a:ext uri="{FF2B5EF4-FFF2-40B4-BE49-F238E27FC236}">
                <a16:creationId xmlns:a16="http://schemas.microsoft.com/office/drawing/2014/main" id="{9A5EB834-1634-0ABC-2D29-396AB92317C6}"/>
              </a:ext>
            </a:extLst>
          </p:cNvPr>
          <p:cNvGrpSpPr/>
          <p:nvPr/>
        </p:nvGrpSpPr>
        <p:grpSpPr>
          <a:xfrm>
            <a:off x="2279019" y="5063888"/>
            <a:ext cx="5489117" cy="1231286"/>
            <a:chOff x="1709263" y="3797918"/>
            <a:chExt cx="4116838" cy="923465"/>
          </a:xfrm>
        </p:grpSpPr>
        <p:grpSp>
          <p:nvGrpSpPr>
            <p:cNvPr id="72" name="Gruppieren 71">
              <a:extLst>
                <a:ext uri="{FF2B5EF4-FFF2-40B4-BE49-F238E27FC236}">
                  <a16:creationId xmlns:a16="http://schemas.microsoft.com/office/drawing/2014/main" id="{7887859D-C363-41B5-09FB-DF578794B9DA}"/>
                </a:ext>
              </a:extLst>
            </p:cNvPr>
            <p:cNvGrpSpPr/>
            <p:nvPr/>
          </p:nvGrpSpPr>
          <p:grpSpPr>
            <a:xfrm>
              <a:off x="2716803" y="4248476"/>
              <a:ext cx="3109298" cy="472907"/>
              <a:chOff x="4621788" y="4365716"/>
              <a:chExt cx="3109298" cy="472907"/>
            </a:xfrm>
          </p:grpSpPr>
          <p:sp>
            <p:nvSpPr>
              <p:cNvPr id="20" name="Abgerundetes Rechteck 19">
                <a:extLst>
                  <a:ext uri="{FF2B5EF4-FFF2-40B4-BE49-F238E27FC236}">
                    <a16:creationId xmlns:a16="http://schemas.microsoft.com/office/drawing/2014/main" id="{EB242BFC-9C06-ED95-2851-25CC1C305DD7}"/>
                  </a:ext>
                </a:extLst>
              </p:cNvPr>
              <p:cNvSpPr/>
              <p:nvPr/>
            </p:nvSpPr>
            <p:spPr>
              <a:xfrm>
                <a:off x="4621789" y="4365716"/>
                <a:ext cx="1640961" cy="472907"/>
              </a:xfrm>
              <a:prstGeom prst="roundRect">
                <a:avLst/>
              </a:prstGeom>
              <a:solidFill>
                <a:srgbClr val="6DA0DB"/>
              </a:solidFill>
              <a:ln>
                <a:solidFill>
                  <a:srgbClr val="75A3C3"/>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1" name="Textfeld 10">
                <a:extLst>
                  <a:ext uri="{FF2B5EF4-FFF2-40B4-BE49-F238E27FC236}">
                    <a16:creationId xmlns:a16="http://schemas.microsoft.com/office/drawing/2014/main" id="{B0E86BAA-4A3B-AAC8-01E4-D75EA0A96848}"/>
                  </a:ext>
                </a:extLst>
              </p:cNvPr>
              <p:cNvSpPr txBox="1"/>
              <p:nvPr/>
            </p:nvSpPr>
            <p:spPr>
              <a:xfrm>
                <a:off x="4621788" y="4394754"/>
                <a:ext cx="3109298" cy="438581"/>
              </a:xfrm>
              <a:prstGeom prst="rect">
                <a:avLst/>
              </a:prstGeom>
              <a:noFill/>
            </p:spPr>
            <p:txBody>
              <a:bodyPr wrap="square" rtlCol="0">
                <a:spAutoFit/>
              </a:bodyPr>
              <a:lstStyle/>
              <a:p>
                <a:pPr algn="l"/>
                <a:r>
                  <a:rPr lang="de-DE" sz="1600" dirty="0">
                    <a:solidFill>
                      <a:schemeClr val="bg1"/>
                    </a:solidFill>
                  </a:rPr>
                  <a:t>Cloud-Computing </a:t>
                </a:r>
                <a:br>
                  <a:rPr lang="de-DE" sz="1600" dirty="0">
                    <a:solidFill>
                      <a:schemeClr val="bg1"/>
                    </a:solidFill>
                  </a:rPr>
                </a:br>
                <a:r>
                  <a:rPr lang="de-DE" sz="1600" dirty="0">
                    <a:solidFill>
                      <a:schemeClr val="bg1"/>
                    </a:solidFill>
                  </a:rPr>
                  <a:t>wird wichtiger</a:t>
                </a:r>
              </a:p>
            </p:txBody>
          </p:sp>
        </p:grpSp>
        <p:cxnSp>
          <p:nvCxnSpPr>
            <p:cNvPr id="25" name="Gerade Verbindung mit Pfeil 24">
              <a:extLst>
                <a:ext uri="{FF2B5EF4-FFF2-40B4-BE49-F238E27FC236}">
                  <a16:creationId xmlns:a16="http://schemas.microsoft.com/office/drawing/2014/main" id="{E0309F48-1F62-E54A-53A3-831477D931AA}"/>
                </a:ext>
              </a:extLst>
            </p:cNvPr>
            <p:cNvCxnSpPr>
              <a:cxnSpLocks/>
            </p:cNvCxnSpPr>
            <p:nvPr/>
          </p:nvCxnSpPr>
          <p:spPr>
            <a:xfrm>
              <a:off x="1709263" y="3797918"/>
              <a:ext cx="980566" cy="710428"/>
            </a:xfrm>
            <a:prstGeom prst="straightConnector1">
              <a:avLst/>
            </a:prstGeom>
            <a:ln>
              <a:solidFill>
                <a:srgbClr val="75A3C3"/>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Gewinkelte Verbindung 25">
            <a:extLst>
              <a:ext uri="{FF2B5EF4-FFF2-40B4-BE49-F238E27FC236}">
                <a16:creationId xmlns:a16="http://schemas.microsoft.com/office/drawing/2014/main" id="{5AAC4EC0-3A7B-C5D7-C43D-711895B1F2A7}"/>
              </a:ext>
            </a:extLst>
          </p:cNvPr>
          <p:cNvCxnSpPr>
            <a:cxnSpLocks/>
          </p:cNvCxnSpPr>
          <p:nvPr/>
        </p:nvCxnSpPr>
        <p:spPr>
          <a:xfrm flipH="1" flipV="1">
            <a:off x="425548" y="6056367"/>
            <a:ext cx="213067" cy="178925"/>
          </a:xfrm>
          <a:prstGeom prst="bentConnector3">
            <a:avLst>
              <a:gd name="adj1" fmla="val 104166"/>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27FC654F-2ED1-116C-BB2C-21F9358FABF7}"/>
              </a:ext>
            </a:extLst>
          </p:cNvPr>
          <p:cNvSpPr txBox="1"/>
          <p:nvPr/>
        </p:nvSpPr>
        <p:spPr>
          <a:xfrm>
            <a:off x="110546" y="6538372"/>
            <a:ext cx="6516757" cy="301749"/>
          </a:xfrm>
          <a:prstGeom prst="rect">
            <a:avLst/>
          </a:prstGeom>
          <a:noFill/>
        </p:spPr>
        <p:txBody>
          <a:bodyPr wrap="square" rtlCol="0">
            <a:spAutoFit/>
          </a:bodyPr>
          <a:lstStyle/>
          <a:p>
            <a:r>
              <a:rPr lang="de-DE" sz="1361" dirty="0"/>
              <a:t> Dr. Holger Schmidt   | TU Darmstadt | </a:t>
            </a:r>
            <a:r>
              <a:rPr lang="de-DE" sz="1361" dirty="0" err="1"/>
              <a:t>Netzoekonom.de</a:t>
            </a:r>
            <a:endParaRPr lang="de-DE" sz="1361" dirty="0"/>
          </a:p>
        </p:txBody>
      </p:sp>
    </p:spTree>
    <p:extLst>
      <p:ext uri="{BB962C8B-B14F-4D97-AF65-F5344CB8AC3E}">
        <p14:creationId xmlns:p14="http://schemas.microsoft.com/office/powerpoint/2010/main" val="357062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left)">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left)">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wipe(left)">
                                      <p:cBhvr>
                                        <p:cTn id="4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E634684-692F-E7A1-57AB-7DD552013B77}"/>
              </a:ext>
            </a:extLst>
          </p:cNvPr>
          <p:cNvSpPr/>
          <p:nvPr/>
        </p:nvSpPr>
        <p:spPr>
          <a:xfrm>
            <a:off x="132375" y="858742"/>
            <a:ext cx="11892236" cy="5625495"/>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15" dirty="0">
                <a:solidFill>
                  <a:schemeClr val="bg1"/>
                </a:solidFill>
              </a:rPr>
              <a:t>Rechnungssteller und </a:t>
            </a:r>
            <a:r>
              <a:rPr lang="de-DE" sz="715" dirty="0" err="1">
                <a:solidFill>
                  <a:schemeClr val="bg1"/>
                </a:solidFill>
              </a:rPr>
              <a:t>Konteneintreiberngssteller</a:t>
            </a:r>
            <a:r>
              <a:rPr lang="de-DE" sz="715" dirty="0">
                <a:solidFill>
                  <a:schemeClr val="bg1"/>
                </a:solidFill>
              </a:rPr>
              <a:t> und Konteneintreiber</a:t>
            </a:r>
          </a:p>
        </p:txBody>
      </p:sp>
      <p:sp>
        <p:nvSpPr>
          <p:cNvPr id="4" name="Textfeld 3">
            <a:extLst>
              <a:ext uri="{FF2B5EF4-FFF2-40B4-BE49-F238E27FC236}">
                <a16:creationId xmlns:a16="http://schemas.microsoft.com/office/drawing/2014/main" id="{9068403F-EA84-6797-802C-61B1FE2A6844}"/>
              </a:ext>
            </a:extLst>
          </p:cNvPr>
          <p:cNvSpPr txBox="1"/>
          <p:nvPr/>
        </p:nvSpPr>
        <p:spPr>
          <a:xfrm>
            <a:off x="10658955" y="6525759"/>
            <a:ext cx="1497526" cy="318100"/>
          </a:xfrm>
          <a:prstGeom prst="rect">
            <a:avLst/>
          </a:prstGeom>
          <a:noFill/>
        </p:spPr>
        <p:txBody>
          <a:bodyPr wrap="none" rtlCol="0">
            <a:spAutoFit/>
          </a:bodyPr>
          <a:lstStyle/>
          <a:p>
            <a:pPr algn="l"/>
            <a:r>
              <a:rPr lang="de-DE" sz="1467" dirty="0"/>
              <a:t>Quelle: MIT 2024</a:t>
            </a:r>
          </a:p>
        </p:txBody>
      </p:sp>
      <p:sp>
        <p:nvSpPr>
          <p:cNvPr id="5" name="Textfeld 4">
            <a:extLst>
              <a:ext uri="{FF2B5EF4-FFF2-40B4-BE49-F238E27FC236}">
                <a16:creationId xmlns:a16="http://schemas.microsoft.com/office/drawing/2014/main" id="{3EC674AD-1DD3-F801-6DD3-E26FC0C3A981}"/>
              </a:ext>
            </a:extLst>
          </p:cNvPr>
          <p:cNvSpPr txBox="1"/>
          <p:nvPr/>
        </p:nvSpPr>
        <p:spPr>
          <a:xfrm>
            <a:off x="71428"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
        <p:nvSpPr>
          <p:cNvPr id="6" name="Titel 3">
            <a:extLst>
              <a:ext uri="{FF2B5EF4-FFF2-40B4-BE49-F238E27FC236}">
                <a16:creationId xmlns:a16="http://schemas.microsoft.com/office/drawing/2014/main" id="{158B5ED2-EDD1-2F2E-189E-B6233BF9EDC0}"/>
              </a:ext>
            </a:extLst>
          </p:cNvPr>
          <p:cNvSpPr txBox="1">
            <a:spLocks/>
          </p:cNvSpPr>
          <p:nvPr/>
        </p:nvSpPr>
        <p:spPr>
          <a:xfrm>
            <a:off x="156651" y="-19561"/>
            <a:ext cx="11777963" cy="498276"/>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t>Allgemeine Einflüsse der generativen KI</a:t>
            </a:r>
          </a:p>
        </p:txBody>
      </p:sp>
      <p:sp>
        <p:nvSpPr>
          <p:cNvPr id="2" name="Oval 1">
            <a:extLst>
              <a:ext uri="{FF2B5EF4-FFF2-40B4-BE49-F238E27FC236}">
                <a16:creationId xmlns:a16="http://schemas.microsoft.com/office/drawing/2014/main" id="{847A5C7D-8520-DF95-89BB-CC3C3377D4C9}"/>
              </a:ext>
            </a:extLst>
          </p:cNvPr>
          <p:cNvSpPr/>
          <p:nvPr/>
        </p:nvSpPr>
        <p:spPr>
          <a:xfrm>
            <a:off x="270344" y="985959"/>
            <a:ext cx="8337373" cy="3780000"/>
          </a:xfrm>
          <a:prstGeom prst="ellipse">
            <a:avLst/>
          </a:prstGeom>
          <a:solidFill>
            <a:srgbClr val="94723D">
              <a:alpha val="49868"/>
            </a:srgbClr>
          </a:solidFill>
          <a:ln w="19050">
            <a:solidFill>
              <a:srgbClr val="C28E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24" name="Oval 23">
            <a:extLst>
              <a:ext uri="{FF2B5EF4-FFF2-40B4-BE49-F238E27FC236}">
                <a16:creationId xmlns:a16="http://schemas.microsoft.com/office/drawing/2014/main" id="{03979F2A-BCE4-DC70-7E77-124CA2DDBD87}"/>
              </a:ext>
            </a:extLst>
          </p:cNvPr>
          <p:cNvSpPr/>
          <p:nvPr/>
        </p:nvSpPr>
        <p:spPr>
          <a:xfrm>
            <a:off x="3478311" y="985959"/>
            <a:ext cx="8361181" cy="3780000"/>
          </a:xfrm>
          <a:prstGeom prst="ellipse">
            <a:avLst/>
          </a:prstGeom>
          <a:solidFill>
            <a:srgbClr val="F3C024">
              <a:alpha val="49669"/>
            </a:srgbClr>
          </a:solidFill>
          <a:ln w="19050">
            <a:solidFill>
              <a:srgbClr val="F3C0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27" name="Oval 26">
            <a:extLst>
              <a:ext uri="{FF2B5EF4-FFF2-40B4-BE49-F238E27FC236}">
                <a16:creationId xmlns:a16="http://schemas.microsoft.com/office/drawing/2014/main" id="{1D3861EA-E28D-824C-487F-CC3246228A12}"/>
              </a:ext>
            </a:extLst>
          </p:cNvPr>
          <p:cNvSpPr/>
          <p:nvPr/>
        </p:nvSpPr>
        <p:spPr>
          <a:xfrm>
            <a:off x="270345" y="2812291"/>
            <a:ext cx="11569147" cy="3545253"/>
          </a:xfrm>
          <a:prstGeom prst="ellipse">
            <a:avLst/>
          </a:prstGeom>
          <a:solidFill>
            <a:srgbClr val="C28E06">
              <a:alpha val="51000"/>
            </a:srgbClr>
          </a:solidFill>
          <a:ln w="19050">
            <a:solidFill>
              <a:srgbClr val="F3C0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28" name="Abgerundetes Rechteck 27">
            <a:extLst>
              <a:ext uri="{FF2B5EF4-FFF2-40B4-BE49-F238E27FC236}">
                <a16:creationId xmlns:a16="http://schemas.microsoft.com/office/drawing/2014/main" id="{687BED51-6475-3316-B2A3-CC7639595BC6}"/>
              </a:ext>
            </a:extLst>
          </p:cNvPr>
          <p:cNvSpPr/>
          <p:nvPr/>
        </p:nvSpPr>
        <p:spPr>
          <a:xfrm>
            <a:off x="270344" y="1195433"/>
            <a:ext cx="2520000" cy="437323"/>
          </a:xfrm>
          <a:prstGeom prst="roundRect">
            <a:avLst/>
          </a:prstGeom>
          <a:solidFill>
            <a:srgbClr val="9472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351" dirty="0"/>
              <a:t>Umsatzpotenzial</a:t>
            </a:r>
          </a:p>
        </p:txBody>
      </p:sp>
      <p:sp>
        <p:nvSpPr>
          <p:cNvPr id="29" name="Abgerundetes Rechteck 28">
            <a:extLst>
              <a:ext uri="{FF2B5EF4-FFF2-40B4-BE49-F238E27FC236}">
                <a16:creationId xmlns:a16="http://schemas.microsoft.com/office/drawing/2014/main" id="{834F268A-A3D9-DDAD-85A5-60F1CD5F5F6B}"/>
              </a:ext>
            </a:extLst>
          </p:cNvPr>
          <p:cNvSpPr/>
          <p:nvPr/>
        </p:nvSpPr>
        <p:spPr>
          <a:xfrm>
            <a:off x="9398955" y="1195433"/>
            <a:ext cx="2520000" cy="437323"/>
          </a:xfrm>
          <a:prstGeom prst="roundRect">
            <a:avLst/>
          </a:prstGeom>
          <a:solidFill>
            <a:srgbClr val="F3C02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de-DE" sz="1351" dirty="0"/>
              <a:t>Kostensenkungspotenzial</a:t>
            </a:r>
          </a:p>
        </p:txBody>
      </p:sp>
      <p:sp>
        <p:nvSpPr>
          <p:cNvPr id="30" name="Abgerundetes Rechteck 29">
            <a:extLst>
              <a:ext uri="{FF2B5EF4-FFF2-40B4-BE49-F238E27FC236}">
                <a16:creationId xmlns:a16="http://schemas.microsoft.com/office/drawing/2014/main" id="{A64B88F8-DD9A-DAAD-B5BA-C03A4ACC1824}"/>
              </a:ext>
            </a:extLst>
          </p:cNvPr>
          <p:cNvSpPr/>
          <p:nvPr/>
        </p:nvSpPr>
        <p:spPr>
          <a:xfrm>
            <a:off x="4794917" y="5679723"/>
            <a:ext cx="2520000" cy="437323"/>
          </a:xfrm>
          <a:prstGeom prst="roundRect">
            <a:avLst/>
          </a:prstGeom>
          <a:solidFill>
            <a:srgbClr val="C28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351" dirty="0"/>
              <a:t>Wettbewerbsrisiko</a:t>
            </a:r>
          </a:p>
        </p:txBody>
      </p:sp>
      <p:sp>
        <p:nvSpPr>
          <p:cNvPr id="32" name="Oval 31">
            <a:extLst>
              <a:ext uri="{FF2B5EF4-FFF2-40B4-BE49-F238E27FC236}">
                <a16:creationId xmlns:a16="http://schemas.microsoft.com/office/drawing/2014/main" id="{B328E31E-FC53-1AB8-C272-F7287CBA5DD9}"/>
              </a:ext>
            </a:extLst>
          </p:cNvPr>
          <p:cNvSpPr/>
          <p:nvPr/>
        </p:nvSpPr>
        <p:spPr>
          <a:xfrm>
            <a:off x="8415693" y="1730998"/>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err="1"/>
              <a:t>Pharma</a:t>
            </a:r>
            <a:endParaRPr lang="de-DE" sz="1351" dirty="0"/>
          </a:p>
        </p:txBody>
      </p:sp>
      <p:sp>
        <p:nvSpPr>
          <p:cNvPr id="33" name="Oval 32">
            <a:extLst>
              <a:ext uri="{FF2B5EF4-FFF2-40B4-BE49-F238E27FC236}">
                <a16:creationId xmlns:a16="http://schemas.microsoft.com/office/drawing/2014/main" id="{E4BB60EF-B2A6-49E5-4997-4D6750A322C9}"/>
              </a:ext>
            </a:extLst>
          </p:cNvPr>
          <p:cNvSpPr/>
          <p:nvPr/>
        </p:nvSpPr>
        <p:spPr>
          <a:xfrm>
            <a:off x="9360733" y="2241036"/>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Stahl</a:t>
            </a:r>
            <a:endParaRPr lang="de-DE" sz="1351" dirty="0"/>
          </a:p>
        </p:txBody>
      </p:sp>
      <p:sp>
        <p:nvSpPr>
          <p:cNvPr id="34" name="Oval 33">
            <a:extLst>
              <a:ext uri="{FF2B5EF4-FFF2-40B4-BE49-F238E27FC236}">
                <a16:creationId xmlns:a16="http://schemas.microsoft.com/office/drawing/2014/main" id="{64B8B88D-F7E0-F4F1-003F-D089348A91FA}"/>
              </a:ext>
            </a:extLst>
          </p:cNvPr>
          <p:cNvSpPr/>
          <p:nvPr/>
        </p:nvSpPr>
        <p:spPr>
          <a:xfrm>
            <a:off x="10338101" y="2772692"/>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de-DE" sz="1400" dirty="0"/>
              <a:t>Versorger</a:t>
            </a:r>
            <a:endParaRPr lang="de-DE" sz="1351" dirty="0"/>
          </a:p>
        </p:txBody>
      </p:sp>
      <p:sp>
        <p:nvSpPr>
          <p:cNvPr id="35" name="Oval 34">
            <a:extLst>
              <a:ext uri="{FF2B5EF4-FFF2-40B4-BE49-F238E27FC236}">
                <a16:creationId xmlns:a16="http://schemas.microsoft.com/office/drawing/2014/main" id="{4987D3C4-4A0F-3AEF-03C2-BE13C6EF6354}"/>
              </a:ext>
            </a:extLst>
          </p:cNvPr>
          <p:cNvSpPr/>
          <p:nvPr/>
        </p:nvSpPr>
        <p:spPr>
          <a:xfrm>
            <a:off x="8287478" y="3529208"/>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400" dirty="0"/>
              <a:t>Wealth-M.</a:t>
            </a:r>
            <a:endParaRPr lang="de-DE" sz="1351" dirty="0"/>
          </a:p>
        </p:txBody>
      </p:sp>
      <p:sp>
        <p:nvSpPr>
          <p:cNvPr id="37" name="Oval 36">
            <a:extLst>
              <a:ext uri="{FF2B5EF4-FFF2-40B4-BE49-F238E27FC236}">
                <a16:creationId xmlns:a16="http://schemas.microsoft.com/office/drawing/2014/main" id="{FB6C7E13-C178-101E-C68B-D50FEE15E1A6}"/>
              </a:ext>
            </a:extLst>
          </p:cNvPr>
          <p:cNvSpPr/>
          <p:nvPr/>
        </p:nvSpPr>
        <p:spPr>
          <a:xfrm>
            <a:off x="8542115" y="3166952"/>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Banken</a:t>
            </a:r>
            <a:endParaRPr lang="de-DE" sz="1351" dirty="0"/>
          </a:p>
        </p:txBody>
      </p:sp>
      <p:sp>
        <p:nvSpPr>
          <p:cNvPr id="39" name="Oval 38">
            <a:extLst>
              <a:ext uri="{FF2B5EF4-FFF2-40B4-BE49-F238E27FC236}">
                <a16:creationId xmlns:a16="http://schemas.microsoft.com/office/drawing/2014/main" id="{5B607B99-AC20-B458-CDC3-8AFF13334AB6}"/>
              </a:ext>
            </a:extLst>
          </p:cNvPr>
          <p:cNvSpPr/>
          <p:nvPr/>
        </p:nvSpPr>
        <p:spPr>
          <a:xfrm>
            <a:off x="5441334" y="1295628"/>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400" dirty="0"/>
              <a:t>Immobilien</a:t>
            </a:r>
            <a:endParaRPr lang="de-DE" sz="1351" dirty="0"/>
          </a:p>
        </p:txBody>
      </p:sp>
      <p:sp>
        <p:nvSpPr>
          <p:cNvPr id="40" name="Oval 39">
            <a:extLst>
              <a:ext uri="{FF2B5EF4-FFF2-40B4-BE49-F238E27FC236}">
                <a16:creationId xmlns:a16="http://schemas.microsoft.com/office/drawing/2014/main" id="{8C88C7B8-6034-2C9E-1BBB-70C8E8FCBF47}"/>
              </a:ext>
            </a:extLst>
          </p:cNvPr>
          <p:cNvSpPr/>
          <p:nvPr/>
        </p:nvSpPr>
        <p:spPr>
          <a:xfrm>
            <a:off x="9432265" y="3407920"/>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Autos</a:t>
            </a:r>
            <a:endParaRPr lang="de-DE" sz="1351" dirty="0"/>
          </a:p>
        </p:txBody>
      </p:sp>
      <p:sp>
        <p:nvSpPr>
          <p:cNvPr id="41" name="Oval 40">
            <a:extLst>
              <a:ext uri="{FF2B5EF4-FFF2-40B4-BE49-F238E27FC236}">
                <a16:creationId xmlns:a16="http://schemas.microsoft.com/office/drawing/2014/main" id="{076BEF2F-845B-4122-5223-5A728E7D5B65}"/>
              </a:ext>
            </a:extLst>
          </p:cNvPr>
          <p:cNvSpPr/>
          <p:nvPr/>
        </p:nvSpPr>
        <p:spPr>
          <a:xfrm>
            <a:off x="9890601" y="3718022"/>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400" dirty="0"/>
              <a:t>IT-Services</a:t>
            </a:r>
            <a:endParaRPr lang="de-DE" sz="1351" dirty="0"/>
          </a:p>
        </p:txBody>
      </p:sp>
      <p:sp>
        <p:nvSpPr>
          <p:cNvPr id="42" name="Oval 41">
            <a:extLst>
              <a:ext uri="{FF2B5EF4-FFF2-40B4-BE49-F238E27FC236}">
                <a16:creationId xmlns:a16="http://schemas.microsoft.com/office/drawing/2014/main" id="{63088557-6B57-4C9F-80BF-077F0D63F9FF}"/>
              </a:ext>
            </a:extLst>
          </p:cNvPr>
          <p:cNvSpPr/>
          <p:nvPr/>
        </p:nvSpPr>
        <p:spPr>
          <a:xfrm>
            <a:off x="7354321" y="4157692"/>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1" dirty="0"/>
          </a:p>
        </p:txBody>
      </p:sp>
      <p:sp>
        <p:nvSpPr>
          <p:cNvPr id="43" name="Oval 42">
            <a:extLst>
              <a:ext uri="{FF2B5EF4-FFF2-40B4-BE49-F238E27FC236}">
                <a16:creationId xmlns:a16="http://schemas.microsoft.com/office/drawing/2014/main" id="{89EAAFDE-847E-A2C1-3CEE-D8ED75BD4E1E}"/>
              </a:ext>
            </a:extLst>
          </p:cNvPr>
          <p:cNvSpPr/>
          <p:nvPr/>
        </p:nvSpPr>
        <p:spPr>
          <a:xfrm>
            <a:off x="7904153" y="3847048"/>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Bildung</a:t>
            </a:r>
            <a:endParaRPr lang="de-DE" sz="1351" dirty="0"/>
          </a:p>
        </p:txBody>
      </p:sp>
      <p:sp>
        <p:nvSpPr>
          <p:cNvPr id="44" name="Oval 43">
            <a:extLst>
              <a:ext uri="{FF2B5EF4-FFF2-40B4-BE49-F238E27FC236}">
                <a16:creationId xmlns:a16="http://schemas.microsoft.com/office/drawing/2014/main" id="{1DD32618-266F-E06C-55DB-C8656ACEA1F5}"/>
              </a:ext>
            </a:extLst>
          </p:cNvPr>
          <p:cNvSpPr/>
          <p:nvPr/>
        </p:nvSpPr>
        <p:spPr>
          <a:xfrm>
            <a:off x="8543210" y="4270046"/>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400" dirty="0"/>
              <a:t>Transport</a:t>
            </a:r>
            <a:endParaRPr lang="de-DE" sz="1351" dirty="0"/>
          </a:p>
        </p:txBody>
      </p:sp>
      <p:sp>
        <p:nvSpPr>
          <p:cNvPr id="45" name="Oval 44">
            <a:extLst>
              <a:ext uri="{FF2B5EF4-FFF2-40B4-BE49-F238E27FC236}">
                <a16:creationId xmlns:a16="http://schemas.microsoft.com/office/drawing/2014/main" id="{A61D137A-BE23-C986-6E75-843976C96249}"/>
              </a:ext>
            </a:extLst>
          </p:cNvPr>
          <p:cNvSpPr/>
          <p:nvPr/>
        </p:nvSpPr>
        <p:spPr>
          <a:xfrm>
            <a:off x="9080055" y="3976515"/>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Fintech</a:t>
            </a:r>
            <a:endParaRPr lang="de-DE" sz="1351" dirty="0"/>
          </a:p>
        </p:txBody>
      </p:sp>
      <p:sp>
        <p:nvSpPr>
          <p:cNvPr id="46" name="Oval 45">
            <a:extLst>
              <a:ext uri="{FF2B5EF4-FFF2-40B4-BE49-F238E27FC236}">
                <a16:creationId xmlns:a16="http://schemas.microsoft.com/office/drawing/2014/main" id="{F18C8EAC-E8D5-CD4F-F647-A72E925F1805}"/>
              </a:ext>
            </a:extLst>
          </p:cNvPr>
          <p:cNvSpPr/>
          <p:nvPr/>
        </p:nvSpPr>
        <p:spPr>
          <a:xfrm>
            <a:off x="7476019" y="1274116"/>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Freizeit</a:t>
            </a:r>
            <a:endParaRPr lang="de-DE" sz="1351" dirty="0"/>
          </a:p>
        </p:txBody>
      </p:sp>
      <p:sp>
        <p:nvSpPr>
          <p:cNvPr id="47" name="Oval 46">
            <a:extLst>
              <a:ext uri="{FF2B5EF4-FFF2-40B4-BE49-F238E27FC236}">
                <a16:creationId xmlns:a16="http://schemas.microsoft.com/office/drawing/2014/main" id="{0C01B56E-977D-96A5-36AE-2A243FE61B0E}"/>
              </a:ext>
            </a:extLst>
          </p:cNvPr>
          <p:cNvSpPr/>
          <p:nvPr/>
        </p:nvSpPr>
        <p:spPr>
          <a:xfrm>
            <a:off x="6589415" y="4425663"/>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de-DE" sz="1351" dirty="0"/>
          </a:p>
        </p:txBody>
      </p:sp>
      <p:grpSp>
        <p:nvGrpSpPr>
          <p:cNvPr id="69" name="Gruppieren 68">
            <a:extLst>
              <a:ext uri="{FF2B5EF4-FFF2-40B4-BE49-F238E27FC236}">
                <a16:creationId xmlns:a16="http://schemas.microsoft.com/office/drawing/2014/main" id="{C083974B-3793-FD1B-374C-3073F2455918}"/>
              </a:ext>
            </a:extLst>
          </p:cNvPr>
          <p:cNvGrpSpPr/>
          <p:nvPr/>
        </p:nvGrpSpPr>
        <p:grpSpPr>
          <a:xfrm>
            <a:off x="4657723" y="1619272"/>
            <a:ext cx="2775820" cy="310101"/>
            <a:chOff x="4511139" y="1587467"/>
            <a:chExt cx="2775820" cy="310101"/>
          </a:xfrm>
        </p:grpSpPr>
        <p:sp>
          <p:nvSpPr>
            <p:cNvPr id="48" name="Oval 47">
              <a:extLst>
                <a:ext uri="{FF2B5EF4-FFF2-40B4-BE49-F238E27FC236}">
                  <a16:creationId xmlns:a16="http://schemas.microsoft.com/office/drawing/2014/main" id="{E6253FF2-165E-CDEF-1E4B-705C9088BFA3}"/>
                </a:ext>
              </a:extLst>
            </p:cNvPr>
            <p:cNvSpPr/>
            <p:nvPr/>
          </p:nvSpPr>
          <p:spPr>
            <a:xfrm>
              <a:off x="6078361" y="1587467"/>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err="1"/>
                <a:t>Telcos</a:t>
              </a:r>
              <a:endParaRPr lang="de-DE" sz="1351" dirty="0"/>
            </a:p>
          </p:txBody>
        </p:sp>
        <p:sp>
          <p:nvSpPr>
            <p:cNvPr id="52" name="Oval 51">
              <a:extLst>
                <a:ext uri="{FF2B5EF4-FFF2-40B4-BE49-F238E27FC236}">
                  <a16:creationId xmlns:a16="http://schemas.microsoft.com/office/drawing/2014/main" id="{6959AABE-4170-ED68-73BD-A3058ADA1A7E}"/>
                </a:ext>
              </a:extLst>
            </p:cNvPr>
            <p:cNvSpPr/>
            <p:nvPr/>
          </p:nvSpPr>
          <p:spPr>
            <a:xfrm>
              <a:off x="4511139" y="1587467"/>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Bergbau</a:t>
              </a:r>
              <a:endParaRPr lang="de-DE" sz="1351" dirty="0"/>
            </a:p>
          </p:txBody>
        </p:sp>
      </p:grpSp>
      <p:grpSp>
        <p:nvGrpSpPr>
          <p:cNvPr id="67" name="Gruppieren 66">
            <a:extLst>
              <a:ext uri="{FF2B5EF4-FFF2-40B4-BE49-F238E27FC236}">
                <a16:creationId xmlns:a16="http://schemas.microsoft.com/office/drawing/2014/main" id="{33F53448-B8A8-BF5E-BB7D-542DDFD3897A}"/>
              </a:ext>
            </a:extLst>
          </p:cNvPr>
          <p:cNvGrpSpPr/>
          <p:nvPr/>
        </p:nvGrpSpPr>
        <p:grpSpPr>
          <a:xfrm>
            <a:off x="4062394" y="2021259"/>
            <a:ext cx="3966479" cy="310101"/>
            <a:chOff x="3955310" y="1989454"/>
            <a:chExt cx="3966479" cy="310101"/>
          </a:xfrm>
        </p:grpSpPr>
        <p:sp>
          <p:nvSpPr>
            <p:cNvPr id="49" name="Oval 48">
              <a:extLst>
                <a:ext uri="{FF2B5EF4-FFF2-40B4-BE49-F238E27FC236}">
                  <a16:creationId xmlns:a16="http://schemas.microsoft.com/office/drawing/2014/main" id="{73E3251A-717D-3D6B-696D-5029BDBCBC75}"/>
                </a:ext>
              </a:extLst>
            </p:cNvPr>
            <p:cNvSpPr/>
            <p:nvPr/>
          </p:nvSpPr>
          <p:spPr>
            <a:xfrm>
              <a:off x="5334251" y="1989454"/>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de-DE" sz="1351" dirty="0"/>
            </a:p>
          </p:txBody>
        </p:sp>
        <p:sp>
          <p:nvSpPr>
            <p:cNvPr id="54" name="Oval 53">
              <a:extLst>
                <a:ext uri="{FF2B5EF4-FFF2-40B4-BE49-F238E27FC236}">
                  <a16:creationId xmlns:a16="http://schemas.microsoft.com/office/drawing/2014/main" id="{A87B6F92-AD3A-BBCA-3C05-3556C7235132}"/>
                </a:ext>
              </a:extLst>
            </p:cNvPr>
            <p:cNvSpPr/>
            <p:nvPr/>
          </p:nvSpPr>
          <p:spPr>
            <a:xfrm>
              <a:off x="3955310" y="1989454"/>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Handel</a:t>
              </a:r>
              <a:endParaRPr lang="de-DE" sz="1351" dirty="0"/>
            </a:p>
          </p:txBody>
        </p:sp>
        <p:sp>
          <p:nvSpPr>
            <p:cNvPr id="65" name="Oval 64">
              <a:extLst>
                <a:ext uri="{FF2B5EF4-FFF2-40B4-BE49-F238E27FC236}">
                  <a16:creationId xmlns:a16="http://schemas.microsoft.com/office/drawing/2014/main" id="{0425D367-9332-0254-F988-3227B3F81D3B}"/>
                </a:ext>
              </a:extLst>
            </p:cNvPr>
            <p:cNvSpPr/>
            <p:nvPr/>
          </p:nvSpPr>
          <p:spPr>
            <a:xfrm>
              <a:off x="6713191" y="1989454"/>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Chips</a:t>
              </a:r>
              <a:endParaRPr lang="de-DE" sz="1351" dirty="0"/>
            </a:p>
          </p:txBody>
        </p:sp>
      </p:grpSp>
      <p:grpSp>
        <p:nvGrpSpPr>
          <p:cNvPr id="68" name="Gruppieren 67">
            <a:extLst>
              <a:ext uri="{FF2B5EF4-FFF2-40B4-BE49-F238E27FC236}">
                <a16:creationId xmlns:a16="http://schemas.microsoft.com/office/drawing/2014/main" id="{DEF8DAD9-D097-688C-6EDF-6C667C14C824}"/>
              </a:ext>
            </a:extLst>
          </p:cNvPr>
          <p:cNvGrpSpPr/>
          <p:nvPr/>
        </p:nvGrpSpPr>
        <p:grpSpPr>
          <a:xfrm>
            <a:off x="3582814" y="2435388"/>
            <a:ext cx="4925639" cy="310101"/>
            <a:chOff x="3582813" y="2403583"/>
            <a:chExt cx="4925638" cy="310101"/>
          </a:xfrm>
        </p:grpSpPr>
        <p:sp>
          <p:nvSpPr>
            <p:cNvPr id="51" name="Oval 50">
              <a:extLst>
                <a:ext uri="{FF2B5EF4-FFF2-40B4-BE49-F238E27FC236}">
                  <a16:creationId xmlns:a16="http://schemas.microsoft.com/office/drawing/2014/main" id="{BF673597-378B-45CB-5B73-476B684E6729}"/>
                </a:ext>
              </a:extLst>
            </p:cNvPr>
            <p:cNvSpPr/>
            <p:nvPr/>
          </p:nvSpPr>
          <p:spPr>
            <a:xfrm>
              <a:off x="6060839" y="2403583"/>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1" dirty="0"/>
            </a:p>
          </p:txBody>
        </p:sp>
        <p:sp>
          <p:nvSpPr>
            <p:cNvPr id="56" name="Oval 55">
              <a:extLst>
                <a:ext uri="{FF2B5EF4-FFF2-40B4-BE49-F238E27FC236}">
                  <a16:creationId xmlns:a16="http://schemas.microsoft.com/office/drawing/2014/main" id="{8EFAA3B3-9BEC-67D2-3A06-2BF217F77255}"/>
                </a:ext>
              </a:extLst>
            </p:cNvPr>
            <p:cNvSpPr/>
            <p:nvPr/>
          </p:nvSpPr>
          <p:spPr>
            <a:xfrm>
              <a:off x="4821826" y="2403583"/>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400" dirty="0"/>
                <a:t>Hardware</a:t>
              </a:r>
              <a:endParaRPr lang="de-DE" sz="1351" dirty="0"/>
            </a:p>
          </p:txBody>
        </p:sp>
        <p:sp>
          <p:nvSpPr>
            <p:cNvPr id="64" name="Oval 63">
              <a:extLst>
                <a:ext uri="{FF2B5EF4-FFF2-40B4-BE49-F238E27FC236}">
                  <a16:creationId xmlns:a16="http://schemas.microsoft.com/office/drawing/2014/main" id="{0E27A1F3-7920-0064-6CD6-752B6749F23D}"/>
                </a:ext>
              </a:extLst>
            </p:cNvPr>
            <p:cNvSpPr/>
            <p:nvPr/>
          </p:nvSpPr>
          <p:spPr>
            <a:xfrm>
              <a:off x="3582813" y="2403583"/>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de-DE" sz="1400" dirty="0"/>
                <a:t>Luxusgüter</a:t>
              </a:r>
              <a:endParaRPr lang="de-DE" sz="1351" dirty="0"/>
            </a:p>
          </p:txBody>
        </p:sp>
        <p:sp>
          <p:nvSpPr>
            <p:cNvPr id="66" name="Oval 65">
              <a:extLst>
                <a:ext uri="{FF2B5EF4-FFF2-40B4-BE49-F238E27FC236}">
                  <a16:creationId xmlns:a16="http://schemas.microsoft.com/office/drawing/2014/main" id="{EFC2C6AB-B6B2-FC55-A11D-464ED7A5DBEB}"/>
                </a:ext>
              </a:extLst>
            </p:cNvPr>
            <p:cNvSpPr/>
            <p:nvPr/>
          </p:nvSpPr>
          <p:spPr>
            <a:xfrm>
              <a:off x="7299853" y="2403583"/>
              <a:ext cx="1208598"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de-DE" sz="1300" dirty="0"/>
            </a:p>
          </p:txBody>
        </p:sp>
      </p:grpSp>
      <p:sp>
        <p:nvSpPr>
          <p:cNvPr id="70" name="Textfeld 69">
            <a:extLst>
              <a:ext uri="{FF2B5EF4-FFF2-40B4-BE49-F238E27FC236}">
                <a16:creationId xmlns:a16="http://schemas.microsoft.com/office/drawing/2014/main" id="{4461E8E4-5934-BCA3-12C2-89B1CC08A916}"/>
              </a:ext>
            </a:extLst>
          </p:cNvPr>
          <p:cNvSpPr txBox="1"/>
          <p:nvPr/>
        </p:nvSpPr>
        <p:spPr>
          <a:xfrm>
            <a:off x="7362285" y="2422625"/>
            <a:ext cx="1162178" cy="307777"/>
          </a:xfrm>
          <a:prstGeom prst="rect">
            <a:avLst/>
          </a:prstGeom>
          <a:noFill/>
        </p:spPr>
        <p:txBody>
          <a:bodyPr wrap="none" rtlCol="0">
            <a:spAutoFit/>
          </a:bodyPr>
          <a:lstStyle/>
          <a:p>
            <a:r>
              <a:rPr lang="de-DE" sz="1400" dirty="0">
                <a:solidFill>
                  <a:schemeClr val="bg1"/>
                </a:solidFill>
              </a:rPr>
              <a:t>Medizingüter</a:t>
            </a:r>
          </a:p>
        </p:txBody>
      </p:sp>
      <p:sp>
        <p:nvSpPr>
          <p:cNvPr id="71" name="Textfeld 70">
            <a:extLst>
              <a:ext uri="{FF2B5EF4-FFF2-40B4-BE49-F238E27FC236}">
                <a16:creationId xmlns:a16="http://schemas.microsoft.com/office/drawing/2014/main" id="{7B374D6C-D1D8-EF11-24A5-4FA298AE3711}"/>
              </a:ext>
            </a:extLst>
          </p:cNvPr>
          <p:cNvSpPr txBox="1"/>
          <p:nvPr/>
        </p:nvSpPr>
        <p:spPr>
          <a:xfrm>
            <a:off x="6083751" y="2444479"/>
            <a:ext cx="1185687" cy="307777"/>
          </a:xfrm>
          <a:prstGeom prst="rect">
            <a:avLst/>
          </a:prstGeom>
          <a:noFill/>
        </p:spPr>
        <p:txBody>
          <a:bodyPr wrap="square" rtlCol="0">
            <a:spAutoFit/>
          </a:bodyPr>
          <a:lstStyle/>
          <a:p>
            <a:pPr algn="ctr"/>
            <a:r>
              <a:rPr lang="de-DE" sz="1400" dirty="0">
                <a:solidFill>
                  <a:schemeClr val="bg1"/>
                </a:solidFill>
              </a:rPr>
              <a:t>Lebensmittel</a:t>
            </a:r>
          </a:p>
        </p:txBody>
      </p:sp>
      <p:sp>
        <p:nvSpPr>
          <p:cNvPr id="72" name="Textfeld 71">
            <a:extLst>
              <a:ext uri="{FF2B5EF4-FFF2-40B4-BE49-F238E27FC236}">
                <a16:creationId xmlns:a16="http://schemas.microsoft.com/office/drawing/2014/main" id="{FEB6F998-0CA6-D5B1-F5AA-50ACC7F6E34C}"/>
              </a:ext>
            </a:extLst>
          </p:cNvPr>
          <p:cNvSpPr txBox="1"/>
          <p:nvPr/>
        </p:nvSpPr>
        <p:spPr>
          <a:xfrm>
            <a:off x="5520007" y="2010529"/>
            <a:ext cx="1075294" cy="307777"/>
          </a:xfrm>
          <a:prstGeom prst="rect">
            <a:avLst/>
          </a:prstGeom>
          <a:noFill/>
        </p:spPr>
        <p:txBody>
          <a:bodyPr wrap="none" rtlCol="0">
            <a:spAutoFit/>
          </a:bodyPr>
          <a:lstStyle/>
          <a:p>
            <a:r>
              <a:rPr lang="de-DE" sz="1400" dirty="0">
                <a:solidFill>
                  <a:schemeClr val="bg1"/>
                </a:solidFill>
              </a:rPr>
              <a:t>Kapitalgüter</a:t>
            </a:r>
          </a:p>
        </p:txBody>
      </p:sp>
      <p:sp>
        <p:nvSpPr>
          <p:cNvPr id="73" name="Oval 72">
            <a:extLst>
              <a:ext uri="{FF2B5EF4-FFF2-40B4-BE49-F238E27FC236}">
                <a16:creationId xmlns:a16="http://schemas.microsoft.com/office/drawing/2014/main" id="{1320F416-E495-5E05-E4FA-39E3E22712B3}"/>
              </a:ext>
            </a:extLst>
          </p:cNvPr>
          <p:cNvSpPr/>
          <p:nvPr/>
        </p:nvSpPr>
        <p:spPr>
          <a:xfrm>
            <a:off x="4131482" y="3068399"/>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Medien</a:t>
            </a:r>
            <a:endParaRPr lang="de-DE" sz="1351" dirty="0"/>
          </a:p>
        </p:txBody>
      </p:sp>
      <p:sp>
        <p:nvSpPr>
          <p:cNvPr id="75" name="Oval 74">
            <a:extLst>
              <a:ext uri="{FF2B5EF4-FFF2-40B4-BE49-F238E27FC236}">
                <a16:creationId xmlns:a16="http://schemas.microsoft.com/office/drawing/2014/main" id="{52035862-BFAC-F24D-7A41-BF2DBF70DA1D}"/>
              </a:ext>
            </a:extLst>
          </p:cNvPr>
          <p:cNvSpPr/>
          <p:nvPr/>
        </p:nvSpPr>
        <p:spPr>
          <a:xfrm>
            <a:off x="6871721" y="3068399"/>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Chemie</a:t>
            </a:r>
            <a:endParaRPr lang="de-DE" sz="1351" dirty="0"/>
          </a:p>
        </p:txBody>
      </p:sp>
      <p:sp>
        <p:nvSpPr>
          <p:cNvPr id="76" name="Oval 75">
            <a:extLst>
              <a:ext uri="{FF2B5EF4-FFF2-40B4-BE49-F238E27FC236}">
                <a16:creationId xmlns:a16="http://schemas.microsoft.com/office/drawing/2014/main" id="{87FF775A-9072-97B8-4FE5-F7B877CA1C34}"/>
              </a:ext>
            </a:extLst>
          </p:cNvPr>
          <p:cNvSpPr/>
          <p:nvPr/>
        </p:nvSpPr>
        <p:spPr>
          <a:xfrm>
            <a:off x="5514505" y="3068399"/>
            <a:ext cx="1277752"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Software</a:t>
            </a:r>
            <a:endParaRPr lang="de-DE" sz="1351" dirty="0"/>
          </a:p>
        </p:txBody>
      </p:sp>
      <p:sp>
        <p:nvSpPr>
          <p:cNvPr id="77" name="Oval 76">
            <a:extLst>
              <a:ext uri="{FF2B5EF4-FFF2-40B4-BE49-F238E27FC236}">
                <a16:creationId xmlns:a16="http://schemas.microsoft.com/office/drawing/2014/main" id="{6DC7614A-6441-E433-8D8E-5CE5AF1F2823}"/>
              </a:ext>
            </a:extLst>
          </p:cNvPr>
          <p:cNvSpPr/>
          <p:nvPr/>
        </p:nvSpPr>
        <p:spPr>
          <a:xfrm>
            <a:off x="4131482" y="3473456"/>
            <a:ext cx="123234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Öl &amp; Gas</a:t>
            </a:r>
            <a:endParaRPr lang="de-DE" sz="1351" dirty="0"/>
          </a:p>
        </p:txBody>
      </p:sp>
      <p:sp>
        <p:nvSpPr>
          <p:cNvPr id="78" name="Oval 77">
            <a:extLst>
              <a:ext uri="{FF2B5EF4-FFF2-40B4-BE49-F238E27FC236}">
                <a16:creationId xmlns:a16="http://schemas.microsoft.com/office/drawing/2014/main" id="{0DC9997A-79B8-3CE5-0B93-19FAFB39D722}"/>
              </a:ext>
            </a:extLst>
          </p:cNvPr>
          <p:cNvSpPr/>
          <p:nvPr/>
        </p:nvSpPr>
        <p:spPr>
          <a:xfrm>
            <a:off x="6871721" y="3473456"/>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1" dirty="0"/>
          </a:p>
        </p:txBody>
      </p:sp>
      <p:sp>
        <p:nvSpPr>
          <p:cNvPr id="79" name="Oval 78">
            <a:extLst>
              <a:ext uri="{FF2B5EF4-FFF2-40B4-BE49-F238E27FC236}">
                <a16:creationId xmlns:a16="http://schemas.microsoft.com/office/drawing/2014/main" id="{0DE60868-5723-7FD2-8AA7-61DFC19D8613}"/>
              </a:ext>
            </a:extLst>
          </p:cNvPr>
          <p:cNvSpPr/>
          <p:nvPr/>
        </p:nvSpPr>
        <p:spPr>
          <a:xfrm>
            <a:off x="5514506" y="3473456"/>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Börsen</a:t>
            </a:r>
            <a:endParaRPr lang="de-DE" sz="1351" dirty="0"/>
          </a:p>
        </p:txBody>
      </p:sp>
      <p:sp>
        <p:nvSpPr>
          <p:cNvPr id="80" name="Oval 79">
            <a:extLst>
              <a:ext uri="{FF2B5EF4-FFF2-40B4-BE49-F238E27FC236}">
                <a16:creationId xmlns:a16="http://schemas.microsoft.com/office/drawing/2014/main" id="{6E24CB2E-3CDC-35D0-A457-ADA11E3B3F6C}"/>
              </a:ext>
            </a:extLst>
          </p:cNvPr>
          <p:cNvSpPr/>
          <p:nvPr/>
        </p:nvSpPr>
        <p:spPr>
          <a:xfrm>
            <a:off x="5514505" y="3896476"/>
            <a:ext cx="1277752"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Luftfahrt</a:t>
            </a:r>
            <a:endParaRPr lang="de-DE" sz="1351" dirty="0"/>
          </a:p>
        </p:txBody>
      </p:sp>
      <p:sp>
        <p:nvSpPr>
          <p:cNvPr id="81" name="Oval 80">
            <a:extLst>
              <a:ext uri="{FF2B5EF4-FFF2-40B4-BE49-F238E27FC236}">
                <a16:creationId xmlns:a16="http://schemas.microsoft.com/office/drawing/2014/main" id="{8BB2F93D-014E-1581-CB4A-6B0B13704DF4}"/>
              </a:ext>
            </a:extLst>
          </p:cNvPr>
          <p:cNvSpPr/>
          <p:nvPr/>
        </p:nvSpPr>
        <p:spPr>
          <a:xfrm>
            <a:off x="2269713" y="3746616"/>
            <a:ext cx="1208599" cy="310101"/>
          </a:xfrm>
          <a:prstGeom prst="ellipse">
            <a:avLst/>
          </a:prstGeom>
          <a:solidFill>
            <a:srgbClr val="613E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Internet</a:t>
            </a:r>
            <a:endParaRPr lang="de-DE" sz="1351" dirty="0"/>
          </a:p>
        </p:txBody>
      </p:sp>
      <p:sp>
        <p:nvSpPr>
          <p:cNvPr id="82" name="Textfeld 81">
            <a:extLst>
              <a:ext uri="{FF2B5EF4-FFF2-40B4-BE49-F238E27FC236}">
                <a16:creationId xmlns:a16="http://schemas.microsoft.com/office/drawing/2014/main" id="{9D33AE43-798B-3018-C7A2-2D536A5363D5}"/>
              </a:ext>
            </a:extLst>
          </p:cNvPr>
          <p:cNvSpPr txBox="1"/>
          <p:nvPr/>
        </p:nvSpPr>
        <p:spPr>
          <a:xfrm>
            <a:off x="6623662" y="4424700"/>
            <a:ext cx="1136080" cy="307777"/>
          </a:xfrm>
          <a:prstGeom prst="rect">
            <a:avLst/>
          </a:prstGeom>
          <a:noFill/>
        </p:spPr>
        <p:txBody>
          <a:bodyPr wrap="none" rtlCol="0">
            <a:spAutoFit/>
          </a:bodyPr>
          <a:lstStyle/>
          <a:p>
            <a:r>
              <a:rPr lang="de-DE" sz="1400" dirty="0">
                <a:solidFill>
                  <a:schemeClr val="bg1"/>
                </a:solidFill>
              </a:rPr>
              <a:t>Versicherung</a:t>
            </a:r>
          </a:p>
        </p:txBody>
      </p:sp>
      <p:sp>
        <p:nvSpPr>
          <p:cNvPr id="83" name="Textfeld 82">
            <a:extLst>
              <a:ext uri="{FF2B5EF4-FFF2-40B4-BE49-F238E27FC236}">
                <a16:creationId xmlns:a16="http://schemas.microsoft.com/office/drawing/2014/main" id="{1549AEC4-E2B4-E163-95D4-C7952BBB5AAD}"/>
              </a:ext>
            </a:extLst>
          </p:cNvPr>
          <p:cNvSpPr txBox="1"/>
          <p:nvPr/>
        </p:nvSpPr>
        <p:spPr>
          <a:xfrm>
            <a:off x="7362286" y="4163556"/>
            <a:ext cx="1192955" cy="307777"/>
          </a:xfrm>
          <a:prstGeom prst="rect">
            <a:avLst/>
          </a:prstGeom>
          <a:noFill/>
        </p:spPr>
        <p:txBody>
          <a:bodyPr wrap="none" rtlCol="0">
            <a:spAutoFit/>
          </a:bodyPr>
          <a:lstStyle/>
          <a:p>
            <a:r>
              <a:rPr lang="de-DE" sz="1400" dirty="0">
                <a:solidFill>
                  <a:schemeClr val="bg1"/>
                </a:solidFill>
              </a:rPr>
              <a:t>Kundendienst</a:t>
            </a:r>
          </a:p>
        </p:txBody>
      </p:sp>
      <p:sp>
        <p:nvSpPr>
          <p:cNvPr id="84" name="Textfeld 83">
            <a:extLst>
              <a:ext uri="{FF2B5EF4-FFF2-40B4-BE49-F238E27FC236}">
                <a16:creationId xmlns:a16="http://schemas.microsoft.com/office/drawing/2014/main" id="{71272D1B-5BC5-7895-1A9F-699F37811CE8}"/>
              </a:ext>
            </a:extLst>
          </p:cNvPr>
          <p:cNvSpPr txBox="1"/>
          <p:nvPr/>
        </p:nvSpPr>
        <p:spPr>
          <a:xfrm>
            <a:off x="6909543" y="3480896"/>
            <a:ext cx="1162113" cy="307777"/>
          </a:xfrm>
          <a:prstGeom prst="rect">
            <a:avLst/>
          </a:prstGeom>
          <a:noFill/>
        </p:spPr>
        <p:txBody>
          <a:bodyPr wrap="none" rtlCol="0">
            <a:spAutoFit/>
          </a:bodyPr>
          <a:lstStyle/>
          <a:p>
            <a:r>
              <a:rPr lang="de-DE" sz="1400" dirty="0">
                <a:solidFill>
                  <a:schemeClr val="bg1"/>
                </a:solidFill>
              </a:rPr>
              <a:t>Konsumgüter</a:t>
            </a:r>
          </a:p>
        </p:txBody>
      </p:sp>
    </p:spTree>
    <p:extLst>
      <p:ext uri="{BB962C8B-B14F-4D97-AF65-F5344CB8AC3E}">
        <p14:creationId xmlns:p14="http://schemas.microsoft.com/office/powerpoint/2010/main" val="3066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bgerundetes Rechteck 25">
            <a:extLst>
              <a:ext uri="{FF2B5EF4-FFF2-40B4-BE49-F238E27FC236}">
                <a16:creationId xmlns:a16="http://schemas.microsoft.com/office/drawing/2014/main" id="{0427F09C-0AF3-DB48-8784-68CDB9022D08}"/>
              </a:ext>
            </a:extLst>
          </p:cNvPr>
          <p:cNvSpPr/>
          <p:nvPr/>
        </p:nvSpPr>
        <p:spPr>
          <a:xfrm>
            <a:off x="247968" y="1007969"/>
            <a:ext cx="11708064" cy="5436375"/>
          </a:xfrm>
          <a:prstGeom prst="roundRect">
            <a:avLst>
              <a:gd name="adj" fmla="val 1487"/>
            </a:avLst>
          </a:prstGeom>
          <a:solidFill>
            <a:schemeClr val="bg1"/>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0" name="Titel 3"/>
          <p:cNvSpPr txBox="1">
            <a:spLocks/>
          </p:cNvSpPr>
          <p:nvPr/>
        </p:nvSpPr>
        <p:spPr>
          <a:xfrm>
            <a:off x="196045" y="391031"/>
            <a:ext cx="11814119" cy="62706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2187"/>
              </a:lnSpc>
              <a:defRPr/>
            </a:pPr>
            <a:r>
              <a:rPr lang="de-DE" sz="3733" dirty="0"/>
              <a:t>KI-Automatisierungswellen</a:t>
            </a:r>
            <a:endParaRPr lang="de-DE" sz="4267" dirty="0"/>
          </a:p>
        </p:txBody>
      </p:sp>
      <p:sp>
        <p:nvSpPr>
          <p:cNvPr id="13" name="Textfeld 12">
            <a:extLst>
              <a:ext uri="{FF2B5EF4-FFF2-40B4-BE49-F238E27FC236}">
                <a16:creationId xmlns:a16="http://schemas.microsoft.com/office/drawing/2014/main" id="{874E88CF-5AB3-6746-A778-A71B2188C759}"/>
              </a:ext>
            </a:extLst>
          </p:cNvPr>
          <p:cNvSpPr txBox="1"/>
          <p:nvPr/>
        </p:nvSpPr>
        <p:spPr>
          <a:xfrm>
            <a:off x="7485010" y="5993425"/>
            <a:ext cx="671979" cy="379656"/>
          </a:xfrm>
          <a:prstGeom prst="rect">
            <a:avLst/>
          </a:prstGeom>
          <a:noFill/>
        </p:spPr>
        <p:txBody>
          <a:bodyPr wrap="none" rtlCol="0">
            <a:spAutoFit/>
          </a:bodyPr>
          <a:lstStyle/>
          <a:p>
            <a:pPr algn="l"/>
            <a:r>
              <a:rPr lang="de-DE" sz="1867" dirty="0"/>
              <a:t>2030</a:t>
            </a:r>
          </a:p>
        </p:txBody>
      </p:sp>
      <p:sp>
        <p:nvSpPr>
          <p:cNvPr id="14" name="Textfeld 13">
            <a:extLst>
              <a:ext uri="{FF2B5EF4-FFF2-40B4-BE49-F238E27FC236}">
                <a16:creationId xmlns:a16="http://schemas.microsoft.com/office/drawing/2014/main" id="{56D52AC3-0DD2-354F-A3E3-25B8DEF61D27}"/>
              </a:ext>
            </a:extLst>
          </p:cNvPr>
          <p:cNvSpPr txBox="1"/>
          <p:nvPr/>
        </p:nvSpPr>
        <p:spPr>
          <a:xfrm>
            <a:off x="11010005" y="5993425"/>
            <a:ext cx="671979" cy="379656"/>
          </a:xfrm>
          <a:prstGeom prst="rect">
            <a:avLst/>
          </a:prstGeom>
          <a:noFill/>
        </p:spPr>
        <p:txBody>
          <a:bodyPr wrap="none" rtlCol="0">
            <a:spAutoFit/>
          </a:bodyPr>
          <a:lstStyle/>
          <a:p>
            <a:pPr algn="l"/>
            <a:r>
              <a:rPr lang="de-DE" sz="1867" dirty="0"/>
              <a:t>2035</a:t>
            </a:r>
          </a:p>
        </p:txBody>
      </p:sp>
      <p:grpSp>
        <p:nvGrpSpPr>
          <p:cNvPr id="39" name="Gruppieren 38">
            <a:extLst>
              <a:ext uri="{FF2B5EF4-FFF2-40B4-BE49-F238E27FC236}">
                <a16:creationId xmlns:a16="http://schemas.microsoft.com/office/drawing/2014/main" id="{ECBC46F0-27B3-C381-8177-254CE3AEF0B6}"/>
              </a:ext>
            </a:extLst>
          </p:cNvPr>
          <p:cNvGrpSpPr/>
          <p:nvPr/>
        </p:nvGrpSpPr>
        <p:grpSpPr>
          <a:xfrm>
            <a:off x="435020" y="2858390"/>
            <a:ext cx="5853485" cy="3514692"/>
            <a:chOff x="326265" y="2143792"/>
            <a:chExt cx="4390114" cy="2636019"/>
          </a:xfrm>
        </p:grpSpPr>
        <p:sp>
          <p:nvSpPr>
            <p:cNvPr id="3" name="Textfeld 2">
              <a:extLst>
                <a:ext uri="{FF2B5EF4-FFF2-40B4-BE49-F238E27FC236}">
                  <a16:creationId xmlns:a16="http://schemas.microsoft.com/office/drawing/2014/main" id="{3946CA2E-9BA2-9842-A0D7-9BD9D1E8F03B}"/>
                </a:ext>
              </a:extLst>
            </p:cNvPr>
            <p:cNvSpPr txBox="1"/>
            <p:nvPr/>
          </p:nvSpPr>
          <p:spPr>
            <a:xfrm>
              <a:off x="326265" y="4495069"/>
              <a:ext cx="503984" cy="284742"/>
            </a:xfrm>
            <a:prstGeom prst="rect">
              <a:avLst/>
            </a:prstGeom>
            <a:noFill/>
          </p:spPr>
          <p:txBody>
            <a:bodyPr wrap="none" rtlCol="0">
              <a:spAutoFit/>
            </a:bodyPr>
            <a:lstStyle/>
            <a:p>
              <a:pPr algn="l"/>
              <a:r>
                <a:rPr lang="de-DE" sz="1867" dirty="0"/>
                <a:t>2020</a:t>
              </a:r>
            </a:p>
          </p:txBody>
        </p:sp>
        <p:sp>
          <p:nvSpPr>
            <p:cNvPr id="12" name="Textfeld 11">
              <a:extLst>
                <a:ext uri="{FF2B5EF4-FFF2-40B4-BE49-F238E27FC236}">
                  <a16:creationId xmlns:a16="http://schemas.microsoft.com/office/drawing/2014/main" id="{3610A175-E901-744C-B9D6-00BAF7FE18FB}"/>
                </a:ext>
              </a:extLst>
            </p:cNvPr>
            <p:cNvSpPr txBox="1"/>
            <p:nvPr/>
          </p:nvSpPr>
          <p:spPr>
            <a:xfrm>
              <a:off x="2970011" y="4495069"/>
              <a:ext cx="503984" cy="284742"/>
            </a:xfrm>
            <a:prstGeom prst="rect">
              <a:avLst/>
            </a:prstGeom>
            <a:noFill/>
          </p:spPr>
          <p:txBody>
            <a:bodyPr wrap="none" rtlCol="0">
              <a:spAutoFit/>
            </a:bodyPr>
            <a:lstStyle/>
            <a:p>
              <a:pPr algn="l"/>
              <a:r>
                <a:rPr lang="de-DE" sz="1867" dirty="0"/>
                <a:t>2025</a:t>
              </a:r>
            </a:p>
          </p:txBody>
        </p:sp>
        <p:grpSp>
          <p:nvGrpSpPr>
            <p:cNvPr id="30" name="Gruppieren 29">
              <a:extLst>
                <a:ext uri="{FF2B5EF4-FFF2-40B4-BE49-F238E27FC236}">
                  <a16:creationId xmlns:a16="http://schemas.microsoft.com/office/drawing/2014/main" id="{986A32E0-D21A-8F4C-9497-A516E7FB58B8}"/>
                </a:ext>
              </a:extLst>
            </p:cNvPr>
            <p:cNvGrpSpPr/>
            <p:nvPr/>
          </p:nvGrpSpPr>
          <p:grpSpPr>
            <a:xfrm>
              <a:off x="810503" y="2143792"/>
              <a:ext cx="2500648" cy="1286159"/>
              <a:chOff x="487727" y="1996614"/>
              <a:chExt cx="2500648" cy="1286159"/>
            </a:xfrm>
          </p:grpSpPr>
          <p:sp>
            <p:nvSpPr>
              <p:cNvPr id="6" name="Textfeld 5">
                <a:extLst>
                  <a:ext uri="{FF2B5EF4-FFF2-40B4-BE49-F238E27FC236}">
                    <a16:creationId xmlns:a16="http://schemas.microsoft.com/office/drawing/2014/main" id="{77EF23A3-C308-F941-BE68-851A453A84CD}"/>
                  </a:ext>
                </a:extLst>
              </p:cNvPr>
              <p:cNvSpPr txBox="1"/>
              <p:nvPr/>
            </p:nvSpPr>
            <p:spPr>
              <a:xfrm>
                <a:off x="487727" y="1996614"/>
                <a:ext cx="1933414" cy="346249"/>
              </a:xfrm>
              <a:prstGeom prst="rect">
                <a:avLst/>
              </a:prstGeom>
              <a:noFill/>
            </p:spPr>
            <p:txBody>
              <a:bodyPr wrap="none" rtlCol="0">
                <a:spAutoFit/>
              </a:bodyPr>
              <a:lstStyle/>
              <a:p>
                <a:pPr algn="l"/>
                <a:r>
                  <a:rPr lang="de-DE" sz="2400" dirty="0"/>
                  <a:t>Klassische-KI-Welle</a:t>
                </a:r>
              </a:p>
            </p:txBody>
          </p:sp>
          <p:sp>
            <p:nvSpPr>
              <p:cNvPr id="7" name="Textfeld 6">
                <a:extLst>
                  <a:ext uri="{FF2B5EF4-FFF2-40B4-BE49-F238E27FC236}">
                    <a16:creationId xmlns:a16="http://schemas.microsoft.com/office/drawing/2014/main" id="{4C1827D9-246F-0040-AE50-9276002B6824}"/>
                  </a:ext>
                </a:extLst>
              </p:cNvPr>
              <p:cNvSpPr txBox="1"/>
              <p:nvPr/>
            </p:nvSpPr>
            <p:spPr>
              <a:xfrm>
                <a:off x="487727" y="2290194"/>
                <a:ext cx="2500648" cy="992579"/>
              </a:xfrm>
              <a:prstGeom prst="rect">
                <a:avLst/>
              </a:prstGeom>
              <a:noFill/>
            </p:spPr>
            <p:txBody>
              <a:bodyPr wrap="square" rtlCol="0">
                <a:spAutoFit/>
              </a:bodyPr>
              <a:lstStyle/>
              <a:p>
                <a:pPr marL="180595" indent="-180595">
                  <a:buClr>
                    <a:srgbClr val="F4C223"/>
                  </a:buClr>
                  <a:buFont typeface="Wingdings" pitchFamily="2" charset="2"/>
                  <a:buChar char="§"/>
                </a:pPr>
                <a:r>
                  <a:rPr lang="de-DE" sz="1600" dirty="0"/>
                  <a:t>Automatisierung einfacher, programmierbarer Aufgaben </a:t>
                </a:r>
              </a:p>
              <a:p>
                <a:pPr marL="180595" indent="-180595">
                  <a:buClr>
                    <a:srgbClr val="F4C223"/>
                  </a:buClr>
                  <a:buFont typeface="Wingdings" pitchFamily="2" charset="2"/>
                  <a:buChar char="§"/>
                </a:pPr>
                <a:r>
                  <a:rPr lang="de-DE" sz="1600" dirty="0"/>
                  <a:t>Analyse strukturierter Daten, vor allen in Sektoren wie Finanzen, Information und Kommunikation</a:t>
                </a:r>
              </a:p>
            </p:txBody>
          </p:sp>
        </p:grpSp>
        <p:sp>
          <p:nvSpPr>
            <p:cNvPr id="17" name="Freihandform 16">
              <a:extLst>
                <a:ext uri="{FF2B5EF4-FFF2-40B4-BE49-F238E27FC236}">
                  <a16:creationId xmlns:a16="http://schemas.microsoft.com/office/drawing/2014/main" id="{8885AA0F-630B-E644-A770-F60BE165105E}"/>
                </a:ext>
              </a:extLst>
            </p:cNvPr>
            <p:cNvSpPr/>
            <p:nvPr/>
          </p:nvSpPr>
          <p:spPr>
            <a:xfrm>
              <a:off x="435737" y="3374369"/>
              <a:ext cx="4280642" cy="1093376"/>
            </a:xfrm>
            <a:custGeom>
              <a:avLst/>
              <a:gdLst>
                <a:gd name="connsiteX0" fmla="*/ 0 w 4868214"/>
                <a:gd name="connsiteY0" fmla="*/ 1890077 h 1890077"/>
                <a:gd name="connsiteX1" fmla="*/ 3056586 w 4868214"/>
                <a:gd name="connsiteY1" fmla="*/ 263046 h 1890077"/>
                <a:gd name="connsiteX2" fmla="*/ 4868214 w 4868214"/>
                <a:gd name="connsiteY2" fmla="*/ 22641 h 1890077"/>
              </a:gdLst>
              <a:ahLst/>
              <a:cxnLst>
                <a:cxn ang="0">
                  <a:pos x="connsiteX0" y="connsiteY0"/>
                </a:cxn>
                <a:cxn ang="0">
                  <a:pos x="connsiteX1" y="connsiteY1"/>
                </a:cxn>
                <a:cxn ang="0">
                  <a:pos x="connsiteX2" y="connsiteY2"/>
                </a:cxn>
              </a:cxnLst>
              <a:rect l="l" t="t" r="r" b="b"/>
              <a:pathLst>
                <a:path w="4868214" h="1890077">
                  <a:moveTo>
                    <a:pt x="0" y="1890077"/>
                  </a:moveTo>
                  <a:cubicBezTo>
                    <a:pt x="1122608" y="1232181"/>
                    <a:pt x="2245217" y="574285"/>
                    <a:pt x="3056586" y="263046"/>
                  </a:cubicBezTo>
                  <a:cubicBezTo>
                    <a:pt x="3867955" y="-48193"/>
                    <a:pt x="4368084" y="-12776"/>
                    <a:pt x="4868214" y="22641"/>
                  </a:cubicBezTo>
                </a:path>
              </a:pathLst>
            </a:custGeom>
            <a:noFill/>
            <a:ln w="57150">
              <a:solidFill>
                <a:srgbClr val="F4C22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33" name="Gerade Verbindung 32">
              <a:extLst>
                <a:ext uri="{FF2B5EF4-FFF2-40B4-BE49-F238E27FC236}">
                  <a16:creationId xmlns:a16="http://schemas.microsoft.com/office/drawing/2014/main" id="{F34B1372-477B-4E46-BC86-205E8EE2E91E}"/>
                </a:ext>
              </a:extLst>
            </p:cNvPr>
            <p:cNvCxnSpPr>
              <a:cxnSpLocks/>
            </p:cNvCxnSpPr>
            <p:nvPr/>
          </p:nvCxnSpPr>
          <p:spPr>
            <a:xfrm>
              <a:off x="894044" y="2450950"/>
              <a:ext cx="1894436" cy="0"/>
            </a:xfrm>
            <a:prstGeom prst="line">
              <a:avLst/>
            </a:prstGeom>
            <a:ln w="28575">
              <a:solidFill>
                <a:srgbClr val="F4C223"/>
              </a:solidFill>
            </a:ln>
          </p:spPr>
          <p:style>
            <a:lnRef idx="1">
              <a:schemeClr val="accent1"/>
            </a:lnRef>
            <a:fillRef idx="0">
              <a:schemeClr val="accent1"/>
            </a:fillRef>
            <a:effectRef idx="0">
              <a:schemeClr val="accent1"/>
            </a:effectRef>
            <a:fontRef idx="minor">
              <a:schemeClr val="tx1"/>
            </a:fontRef>
          </p:style>
        </p:cxnSp>
      </p:grpSp>
      <p:grpSp>
        <p:nvGrpSpPr>
          <p:cNvPr id="40" name="Gruppieren 39">
            <a:extLst>
              <a:ext uri="{FF2B5EF4-FFF2-40B4-BE49-F238E27FC236}">
                <a16:creationId xmlns:a16="http://schemas.microsoft.com/office/drawing/2014/main" id="{08419DB3-FECB-3C34-7A9D-37220B98CBA1}"/>
              </a:ext>
            </a:extLst>
          </p:cNvPr>
          <p:cNvGrpSpPr/>
          <p:nvPr/>
        </p:nvGrpSpPr>
        <p:grpSpPr>
          <a:xfrm>
            <a:off x="2854098" y="2013758"/>
            <a:ext cx="5966500" cy="3956148"/>
            <a:chOff x="2140573" y="1510318"/>
            <a:chExt cx="4474875" cy="2967111"/>
          </a:xfrm>
        </p:grpSpPr>
        <p:sp>
          <p:nvSpPr>
            <p:cNvPr id="25" name="Freihandform 24">
              <a:extLst>
                <a:ext uri="{FF2B5EF4-FFF2-40B4-BE49-F238E27FC236}">
                  <a16:creationId xmlns:a16="http://schemas.microsoft.com/office/drawing/2014/main" id="{E9D5F6CA-3637-244A-B096-7E06593333B1}"/>
                </a:ext>
              </a:extLst>
            </p:cNvPr>
            <p:cNvSpPr/>
            <p:nvPr/>
          </p:nvSpPr>
          <p:spPr>
            <a:xfrm>
              <a:off x="2140573" y="2918415"/>
              <a:ext cx="4474875" cy="1559014"/>
            </a:xfrm>
            <a:custGeom>
              <a:avLst/>
              <a:gdLst>
                <a:gd name="connsiteX0" fmla="*/ 0 w 4868214"/>
                <a:gd name="connsiteY0" fmla="*/ 1890077 h 1890077"/>
                <a:gd name="connsiteX1" fmla="*/ 3056586 w 4868214"/>
                <a:gd name="connsiteY1" fmla="*/ 263046 h 1890077"/>
                <a:gd name="connsiteX2" fmla="*/ 4868214 w 4868214"/>
                <a:gd name="connsiteY2" fmla="*/ 22641 h 1890077"/>
              </a:gdLst>
              <a:ahLst/>
              <a:cxnLst>
                <a:cxn ang="0">
                  <a:pos x="connsiteX0" y="connsiteY0"/>
                </a:cxn>
                <a:cxn ang="0">
                  <a:pos x="connsiteX1" y="connsiteY1"/>
                </a:cxn>
                <a:cxn ang="0">
                  <a:pos x="connsiteX2" y="connsiteY2"/>
                </a:cxn>
              </a:cxnLst>
              <a:rect l="l" t="t" r="r" b="b"/>
              <a:pathLst>
                <a:path w="4868214" h="1890077">
                  <a:moveTo>
                    <a:pt x="0" y="1890077"/>
                  </a:moveTo>
                  <a:cubicBezTo>
                    <a:pt x="1122608" y="1232181"/>
                    <a:pt x="2245217" y="574285"/>
                    <a:pt x="3056586" y="263046"/>
                  </a:cubicBezTo>
                  <a:cubicBezTo>
                    <a:pt x="3867955" y="-48193"/>
                    <a:pt x="4368084" y="-12776"/>
                    <a:pt x="4868214" y="22641"/>
                  </a:cubicBezTo>
                </a:path>
              </a:pathLst>
            </a:custGeom>
            <a:noFill/>
            <a:ln w="57150">
              <a:solidFill>
                <a:srgbClr val="C28E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grpSp>
          <p:nvGrpSpPr>
            <p:cNvPr id="28" name="Gruppieren 27">
              <a:extLst>
                <a:ext uri="{FF2B5EF4-FFF2-40B4-BE49-F238E27FC236}">
                  <a16:creationId xmlns:a16="http://schemas.microsoft.com/office/drawing/2014/main" id="{6C2FC483-0398-0D45-9637-13600793217E}"/>
                </a:ext>
              </a:extLst>
            </p:cNvPr>
            <p:cNvGrpSpPr/>
            <p:nvPr/>
          </p:nvGrpSpPr>
          <p:grpSpPr>
            <a:xfrm>
              <a:off x="3402734" y="1510318"/>
              <a:ext cx="2627290" cy="1877709"/>
              <a:chOff x="3353276" y="1131740"/>
              <a:chExt cx="2627290" cy="1877709"/>
            </a:xfrm>
          </p:grpSpPr>
          <p:sp>
            <p:nvSpPr>
              <p:cNvPr id="15" name="Textfeld 14">
                <a:extLst>
                  <a:ext uri="{FF2B5EF4-FFF2-40B4-BE49-F238E27FC236}">
                    <a16:creationId xmlns:a16="http://schemas.microsoft.com/office/drawing/2014/main" id="{97E10729-F926-1F48-A7E5-34663815EF67}"/>
                  </a:ext>
                </a:extLst>
              </p:cNvPr>
              <p:cNvSpPr txBox="1"/>
              <p:nvPr/>
            </p:nvSpPr>
            <p:spPr>
              <a:xfrm>
                <a:off x="3353276" y="1131740"/>
                <a:ext cx="2021660" cy="346249"/>
              </a:xfrm>
              <a:prstGeom prst="rect">
                <a:avLst/>
              </a:prstGeom>
              <a:noFill/>
            </p:spPr>
            <p:txBody>
              <a:bodyPr wrap="none" rtlCol="0">
                <a:spAutoFit/>
              </a:bodyPr>
              <a:lstStyle/>
              <a:p>
                <a:pPr algn="l"/>
                <a:r>
                  <a:rPr lang="de-DE" sz="2400" dirty="0"/>
                  <a:t>Generative-KI-Welle</a:t>
                </a:r>
              </a:p>
            </p:txBody>
          </p:sp>
          <p:sp>
            <p:nvSpPr>
              <p:cNvPr id="18" name="Textfeld 17">
                <a:extLst>
                  <a:ext uri="{FF2B5EF4-FFF2-40B4-BE49-F238E27FC236}">
                    <a16:creationId xmlns:a16="http://schemas.microsoft.com/office/drawing/2014/main" id="{3D6E8AE5-4DF1-084B-9E44-CD75225F408B}"/>
                  </a:ext>
                </a:extLst>
              </p:cNvPr>
              <p:cNvSpPr txBox="1"/>
              <p:nvPr/>
            </p:nvSpPr>
            <p:spPr>
              <a:xfrm>
                <a:off x="3353276" y="1462872"/>
                <a:ext cx="2627290" cy="1546577"/>
              </a:xfrm>
              <a:prstGeom prst="rect">
                <a:avLst/>
              </a:prstGeom>
              <a:noFill/>
            </p:spPr>
            <p:txBody>
              <a:bodyPr wrap="square" rtlCol="0">
                <a:spAutoFit/>
              </a:bodyPr>
              <a:lstStyle/>
              <a:p>
                <a:pPr marL="180595" indent="-180595">
                  <a:buClr>
                    <a:srgbClr val="C28E06"/>
                  </a:buClr>
                  <a:buFont typeface="Wingdings" pitchFamily="2" charset="2"/>
                  <a:buChar char="§"/>
                </a:pPr>
                <a:r>
                  <a:rPr lang="de-DE" sz="1600" dirty="0"/>
                  <a:t>Automatisierte Analyse unstrukturierter Daten</a:t>
                </a:r>
              </a:p>
              <a:p>
                <a:pPr marL="180595" indent="-180595">
                  <a:buClr>
                    <a:srgbClr val="C28E06"/>
                  </a:buClr>
                  <a:buFont typeface="Wingdings" pitchFamily="2" charset="2"/>
                  <a:buChar char="§"/>
                </a:pPr>
                <a:r>
                  <a:rPr lang="de-DE" sz="1600" dirty="0"/>
                  <a:t>Automatisierte Produktion von Inhalten (Texte, Bilder, Software)</a:t>
                </a:r>
              </a:p>
              <a:p>
                <a:pPr marL="180595" indent="-180595">
                  <a:buClr>
                    <a:srgbClr val="C28E06"/>
                  </a:buClr>
                  <a:buFont typeface="Wingdings" pitchFamily="2" charset="2"/>
                  <a:buChar char="§"/>
                </a:pPr>
                <a:r>
                  <a:rPr lang="de-DE" sz="1600" dirty="0"/>
                  <a:t>KI-basierte Geschäftsmodelle</a:t>
                </a:r>
              </a:p>
              <a:p>
                <a:pPr>
                  <a:buClr>
                    <a:srgbClr val="C28E06"/>
                  </a:buClr>
                </a:pPr>
                <a:endParaRPr lang="de-DE" sz="1600" dirty="0"/>
              </a:p>
              <a:p>
                <a:pPr>
                  <a:buClr>
                    <a:srgbClr val="C28E06"/>
                  </a:buClr>
                </a:pPr>
                <a:r>
                  <a:rPr lang="de-DE" sz="1600" dirty="0"/>
                  <a:t>  </a:t>
                </a:r>
              </a:p>
              <a:p>
                <a:pPr marL="228594" indent="-228594">
                  <a:buClr>
                    <a:srgbClr val="C28E06"/>
                  </a:buClr>
                  <a:buFont typeface="Wingdings" pitchFamily="2" charset="2"/>
                  <a:buChar char="§"/>
                </a:pPr>
                <a:endParaRPr lang="de-DE" sz="1600" dirty="0"/>
              </a:p>
            </p:txBody>
          </p:sp>
        </p:grpSp>
        <p:cxnSp>
          <p:nvCxnSpPr>
            <p:cNvPr id="34" name="Gerade Verbindung 33">
              <a:extLst>
                <a:ext uri="{FF2B5EF4-FFF2-40B4-BE49-F238E27FC236}">
                  <a16:creationId xmlns:a16="http://schemas.microsoft.com/office/drawing/2014/main" id="{3E2D78C6-C8B1-0144-9336-AD21BE44340F}"/>
                </a:ext>
              </a:extLst>
            </p:cNvPr>
            <p:cNvCxnSpPr>
              <a:cxnSpLocks/>
            </p:cNvCxnSpPr>
            <p:nvPr/>
          </p:nvCxnSpPr>
          <p:spPr>
            <a:xfrm>
              <a:off x="3472756" y="1845167"/>
              <a:ext cx="1934458" cy="0"/>
            </a:xfrm>
            <a:prstGeom prst="line">
              <a:avLst/>
            </a:prstGeom>
            <a:ln w="28575">
              <a:solidFill>
                <a:srgbClr val="C28E06"/>
              </a:solidFill>
            </a:ln>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AB914B50-3EA5-D63E-BA62-A7033F4DE15A}"/>
              </a:ext>
            </a:extLst>
          </p:cNvPr>
          <p:cNvGrpSpPr/>
          <p:nvPr/>
        </p:nvGrpSpPr>
        <p:grpSpPr>
          <a:xfrm>
            <a:off x="4946875" y="1363138"/>
            <a:ext cx="7116340" cy="4618492"/>
            <a:chOff x="3710156" y="1022353"/>
            <a:chExt cx="5337255" cy="3463869"/>
          </a:xfrm>
        </p:grpSpPr>
        <p:grpSp>
          <p:nvGrpSpPr>
            <p:cNvPr id="27" name="Gruppieren 26">
              <a:extLst>
                <a:ext uri="{FF2B5EF4-FFF2-40B4-BE49-F238E27FC236}">
                  <a16:creationId xmlns:a16="http://schemas.microsoft.com/office/drawing/2014/main" id="{B5ED67C5-A318-F049-973A-30AF7727A0FB}"/>
                </a:ext>
              </a:extLst>
            </p:cNvPr>
            <p:cNvGrpSpPr/>
            <p:nvPr/>
          </p:nvGrpSpPr>
          <p:grpSpPr>
            <a:xfrm>
              <a:off x="5962284" y="1022353"/>
              <a:ext cx="3085127" cy="1126909"/>
              <a:chOff x="6153959" y="1125049"/>
              <a:chExt cx="2500649" cy="1126909"/>
            </a:xfrm>
          </p:grpSpPr>
          <p:sp>
            <p:nvSpPr>
              <p:cNvPr id="16" name="Textfeld 15">
                <a:extLst>
                  <a:ext uri="{FF2B5EF4-FFF2-40B4-BE49-F238E27FC236}">
                    <a16:creationId xmlns:a16="http://schemas.microsoft.com/office/drawing/2014/main" id="{F5FA7FFB-1B7E-3B4D-93BB-A83970A2EDAD}"/>
                  </a:ext>
                </a:extLst>
              </p:cNvPr>
              <p:cNvSpPr txBox="1"/>
              <p:nvPr/>
            </p:nvSpPr>
            <p:spPr>
              <a:xfrm>
                <a:off x="6153959" y="1125049"/>
                <a:ext cx="1652025" cy="346249"/>
              </a:xfrm>
              <a:prstGeom prst="rect">
                <a:avLst/>
              </a:prstGeom>
              <a:noFill/>
            </p:spPr>
            <p:txBody>
              <a:bodyPr wrap="none" rtlCol="0">
                <a:spAutoFit/>
              </a:bodyPr>
              <a:lstStyle/>
              <a:p>
                <a:pPr algn="l"/>
                <a:r>
                  <a:rPr lang="de-DE" sz="2400" dirty="0"/>
                  <a:t>KI-Autonomie-Welle</a:t>
                </a:r>
              </a:p>
            </p:txBody>
          </p:sp>
          <p:sp>
            <p:nvSpPr>
              <p:cNvPr id="19" name="Textfeld 18">
                <a:extLst>
                  <a:ext uri="{FF2B5EF4-FFF2-40B4-BE49-F238E27FC236}">
                    <a16:creationId xmlns:a16="http://schemas.microsoft.com/office/drawing/2014/main" id="{DB572407-569A-4F4D-AE74-AB8B5A722F7F}"/>
                  </a:ext>
                </a:extLst>
              </p:cNvPr>
              <p:cNvSpPr txBox="1"/>
              <p:nvPr/>
            </p:nvSpPr>
            <p:spPr>
              <a:xfrm>
                <a:off x="6153959" y="1444044"/>
                <a:ext cx="2500649" cy="807914"/>
              </a:xfrm>
              <a:prstGeom prst="rect">
                <a:avLst/>
              </a:prstGeom>
              <a:noFill/>
            </p:spPr>
            <p:txBody>
              <a:bodyPr wrap="square" rtlCol="0">
                <a:spAutoFit/>
              </a:bodyPr>
              <a:lstStyle/>
              <a:p>
                <a:pPr marL="180595" indent="-180595">
                  <a:buClr>
                    <a:srgbClr val="916A06"/>
                  </a:buClr>
                  <a:buFont typeface="Wingdings" pitchFamily="2" charset="2"/>
                  <a:buChar char="§"/>
                </a:pPr>
                <a:r>
                  <a:rPr lang="de-DE" sz="1600" dirty="0"/>
                  <a:t>Automatisierung physischer Arbeit außerhalb kontrollierter Umgebungen</a:t>
                </a:r>
              </a:p>
              <a:p>
                <a:pPr marL="180595" indent="-180595">
                  <a:buClr>
                    <a:srgbClr val="916A06"/>
                  </a:buClr>
                  <a:buFont typeface="Wingdings" pitchFamily="2" charset="2"/>
                  <a:buChar char="§"/>
                </a:pPr>
                <a:r>
                  <a:rPr lang="de-DE" sz="1600" dirty="0"/>
                  <a:t>Autonome Autos</a:t>
                </a:r>
              </a:p>
              <a:p>
                <a:pPr marL="180595" indent="-180595">
                  <a:buClr>
                    <a:srgbClr val="916A06"/>
                  </a:buClr>
                  <a:buFont typeface="Wingdings" pitchFamily="2" charset="2"/>
                  <a:buChar char="§"/>
                </a:pPr>
                <a:r>
                  <a:rPr lang="de-DE" sz="1600" dirty="0"/>
                  <a:t>Service-Roboter</a:t>
                </a:r>
              </a:p>
            </p:txBody>
          </p:sp>
        </p:grpSp>
        <p:sp>
          <p:nvSpPr>
            <p:cNvPr id="24" name="Freihandform 23">
              <a:extLst>
                <a:ext uri="{FF2B5EF4-FFF2-40B4-BE49-F238E27FC236}">
                  <a16:creationId xmlns:a16="http://schemas.microsoft.com/office/drawing/2014/main" id="{ACC3C70C-6038-7247-A4AF-DD60D5279C5F}"/>
                </a:ext>
              </a:extLst>
            </p:cNvPr>
            <p:cNvSpPr/>
            <p:nvPr/>
          </p:nvSpPr>
          <p:spPr>
            <a:xfrm>
              <a:off x="3710156" y="2571750"/>
              <a:ext cx="4400282" cy="1914472"/>
            </a:xfrm>
            <a:custGeom>
              <a:avLst/>
              <a:gdLst>
                <a:gd name="connsiteX0" fmla="*/ 0 w 4868214"/>
                <a:gd name="connsiteY0" fmla="*/ 1890077 h 1890077"/>
                <a:gd name="connsiteX1" fmla="*/ 3056586 w 4868214"/>
                <a:gd name="connsiteY1" fmla="*/ 263046 h 1890077"/>
                <a:gd name="connsiteX2" fmla="*/ 4868214 w 4868214"/>
                <a:gd name="connsiteY2" fmla="*/ 22641 h 1890077"/>
              </a:gdLst>
              <a:ahLst/>
              <a:cxnLst>
                <a:cxn ang="0">
                  <a:pos x="connsiteX0" y="connsiteY0"/>
                </a:cxn>
                <a:cxn ang="0">
                  <a:pos x="connsiteX1" y="connsiteY1"/>
                </a:cxn>
                <a:cxn ang="0">
                  <a:pos x="connsiteX2" y="connsiteY2"/>
                </a:cxn>
              </a:cxnLst>
              <a:rect l="l" t="t" r="r" b="b"/>
              <a:pathLst>
                <a:path w="4868214" h="1890077">
                  <a:moveTo>
                    <a:pt x="0" y="1890077"/>
                  </a:moveTo>
                  <a:cubicBezTo>
                    <a:pt x="1122608" y="1232181"/>
                    <a:pt x="2245217" y="574285"/>
                    <a:pt x="3056586" y="263046"/>
                  </a:cubicBezTo>
                  <a:cubicBezTo>
                    <a:pt x="3867955" y="-48193"/>
                    <a:pt x="4368084" y="-12776"/>
                    <a:pt x="4868214" y="22641"/>
                  </a:cubicBezTo>
                </a:path>
              </a:pathLst>
            </a:custGeom>
            <a:noFill/>
            <a:ln w="57150">
              <a:solidFill>
                <a:srgbClr val="916A0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36" name="Gerade Verbindung 35">
              <a:extLst>
                <a:ext uri="{FF2B5EF4-FFF2-40B4-BE49-F238E27FC236}">
                  <a16:creationId xmlns:a16="http://schemas.microsoft.com/office/drawing/2014/main" id="{7330A474-6BE1-9143-90C2-2122935BACD2}"/>
                </a:ext>
              </a:extLst>
            </p:cNvPr>
            <p:cNvCxnSpPr>
              <a:cxnSpLocks/>
            </p:cNvCxnSpPr>
            <p:nvPr/>
          </p:nvCxnSpPr>
          <p:spPr>
            <a:xfrm>
              <a:off x="6047427" y="1352856"/>
              <a:ext cx="1996543" cy="0"/>
            </a:xfrm>
            <a:prstGeom prst="line">
              <a:avLst/>
            </a:prstGeom>
            <a:ln w="28575">
              <a:solidFill>
                <a:srgbClr val="916A06"/>
              </a:solidFill>
            </a:ln>
          </p:spPr>
          <p:style>
            <a:lnRef idx="1">
              <a:schemeClr val="accent1"/>
            </a:lnRef>
            <a:fillRef idx="0">
              <a:schemeClr val="accent1"/>
            </a:fillRef>
            <a:effectRef idx="0">
              <a:schemeClr val="accent1"/>
            </a:effectRef>
            <a:fontRef idx="minor">
              <a:schemeClr val="tx1"/>
            </a:fontRef>
          </p:style>
        </p:cxnSp>
      </p:grpSp>
      <p:sp>
        <p:nvSpPr>
          <p:cNvPr id="2" name="Pfeil nach rechts 1">
            <a:extLst>
              <a:ext uri="{FF2B5EF4-FFF2-40B4-BE49-F238E27FC236}">
                <a16:creationId xmlns:a16="http://schemas.microsoft.com/office/drawing/2014/main" id="{9822FF23-C89F-624C-9D1B-25F6851D93F8}"/>
              </a:ext>
            </a:extLst>
          </p:cNvPr>
          <p:cNvSpPr/>
          <p:nvPr/>
        </p:nvSpPr>
        <p:spPr>
          <a:xfrm>
            <a:off x="560947" y="5901388"/>
            <a:ext cx="11182592" cy="165993"/>
          </a:xfrm>
          <a:prstGeom prst="rightArrow">
            <a:avLst/>
          </a:prstGeom>
          <a:solidFill>
            <a:schemeClr val="accent3"/>
          </a:solid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32" name="Pfeil nach rechts 31">
            <a:extLst>
              <a:ext uri="{FF2B5EF4-FFF2-40B4-BE49-F238E27FC236}">
                <a16:creationId xmlns:a16="http://schemas.microsoft.com/office/drawing/2014/main" id="{420F20BB-9C9E-D100-CF21-1DB628E661D2}"/>
              </a:ext>
            </a:extLst>
          </p:cNvPr>
          <p:cNvSpPr/>
          <p:nvPr/>
        </p:nvSpPr>
        <p:spPr>
          <a:xfrm rot="16200000">
            <a:off x="-1720021" y="3615862"/>
            <a:ext cx="4630288" cy="161505"/>
          </a:xfrm>
          <a:prstGeom prst="rightArrow">
            <a:avLst/>
          </a:prstGeom>
          <a:solidFill>
            <a:schemeClr val="accent3"/>
          </a:solid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35" name="Textfeld 34">
            <a:extLst>
              <a:ext uri="{FF2B5EF4-FFF2-40B4-BE49-F238E27FC236}">
                <a16:creationId xmlns:a16="http://schemas.microsoft.com/office/drawing/2014/main" id="{AC6C50EF-77DD-D630-1CC8-191E917C982A}"/>
              </a:ext>
            </a:extLst>
          </p:cNvPr>
          <p:cNvSpPr txBox="1"/>
          <p:nvPr/>
        </p:nvSpPr>
        <p:spPr>
          <a:xfrm>
            <a:off x="181838" y="1006437"/>
            <a:ext cx="1334083" cy="379656"/>
          </a:xfrm>
          <a:prstGeom prst="rect">
            <a:avLst/>
          </a:prstGeom>
          <a:noFill/>
        </p:spPr>
        <p:txBody>
          <a:bodyPr wrap="none" rtlCol="0">
            <a:spAutoFit/>
          </a:bodyPr>
          <a:lstStyle/>
          <a:p>
            <a:pPr algn="l"/>
            <a:r>
              <a:rPr lang="de-DE" sz="1867" dirty="0"/>
              <a:t>KI-</a:t>
            </a:r>
            <a:r>
              <a:rPr lang="de-DE" sz="1867" dirty="0" err="1"/>
              <a:t>Exposure</a:t>
            </a:r>
            <a:endParaRPr lang="de-DE" sz="1867" dirty="0"/>
          </a:p>
        </p:txBody>
      </p:sp>
      <p:sp>
        <p:nvSpPr>
          <p:cNvPr id="4" name="Textfeld 3">
            <a:extLst>
              <a:ext uri="{FF2B5EF4-FFF2-40B4-BE49-F238E27FC236}">
                <a16:creationId xmlns:a16="http://schemas.microsoft.com/office/drawing/2014/main" id="{B3A4E1FA-392B-F8DF-441E-DDF0BF901BD7}"/>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
        <p:nvSpPr>
          <p:cNvPr id="5" name="Textfeld 4">
            <a:extLst>
              <a:ext uri="{FF2B5EF4-FFF2-40B4-BE49-F238E27FC236}">
                <a16:creationId xmlns:a16="http://schemas.microsoft.com/office/drawing/2014/main" id="{9A2F5B24-EBA3-3BC2-8619-5DDF81C79F08}"/>
              </a:ext>
            </a:extLst>
          </p:cNvPr>
          <p:cNvSpPr txBox="1"/>
          <p:nvPr/>
        </p:nvSpPr>
        <p:spPr>
          <a:xfrm>
            <a:off x="1440001" y="518400"/>
            <a:ext cx="184731" cy="379656"/>
          </a:xfrm>
          <a:prstGeom prst="rect">
            <a:avLst/>
          </a:prstGeom>
          <a:noFill/>
        </p:spPr>
        <p:txBody>
          <a:bodyPr wrap="none" rtlCol="0">
            <a:spAutoFit/>
          </a:bodyPr>
          <a:lstStyle/>
          <a:p>
            <a:pPr algn="l"/>
            <a:endParaRPr lang="de-DE" sz="1867" dirty="0"/>
          </a:p>
        </p:txBody>
      </p:sp>
    </p:spTree>
    <p:extLst>
      <p:ext uri="{BB962C8B-B14F-4D97-AF65-F5344CB8AC3E}">
        <p14:creationId xmlns:p14="http://schemas.microsoft.com/office/powerpoint/2010/main" val="147716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B2B49-4B31-C712-937B-1147233ADA0A}"/>
            </a:ext>
          </a:extLst>
        </p:cNvPr>
        <p:cNvGrpSpPr/>
        <p:nvPr/>
      </p:nvGrpSpPr>
      <p:grpSpPr>
        <a:xfrm>
          <a:off x="0" y="0"/>
          <a:ext cx="0" cy="0"/>
          <a:chOff x="0" y="0"/>
          <a:chExt cx="0" cy="0"/>
        </a:xfrm>
      </p:grpSpPr>
      <p:sp>
        <p:nvSpPr>
          <p:cNvPr id="10" name="Abgerundetes Rechteck 9">
            <a:extLst>
              <a:ext uri="{FF2B5EF4-FFF2-40B4-BE49-F238E27FC236}">
                <a16:creationId xmlns:a16="http://schemas.microsoft.com/office/drawing/2014/main" id="{FBC8CDA9-2D3D-329C-68CF-10807CA84BCD}"/>
              </a:ext>
            </a:extLst>
          </p:cNvPr>
          <p:cNvSpPr/>
          <p:nvPr/>
        </p:nvSpPr>
        <p:spPr>
          <a:xfrm>
            <a:off x="247968" y="1007969"/>
            <a:ext cx="11708064" cy="5436375"/>
          </a:xfrm>
          <a:prstGeom prst="roundRect">
            <a:avLst>
              <a:gd name="adj" fmla="val 1487"/>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8434" name="Titel 3">
            <a:extLst>
              <a:ext uri="{FF2B5EF4-FFF2-40B4-BE49-F238E27FC236}">
                <a16:creationId xmlns:a16="http://schemas.microsoft.com/office/drawing/2014/main" id="{86C5DBFC-8FB9-AE02-113B-CD77799A682C}"/>
              </a:ext>
            </a:extLst>
          </p:cNvPr>
          <p:cNvSpPr>
            <a:spLocks noGrp="1"/>
          </p:cNvSpPr>
          <p:nvPr>
            <p:ph type="title"/>
          </p:nvPr>
        </p:nvSpPr>
        <p:spPr>
          <a:xfrm>
            <a:off x="247968" y="162202"/>
            <a:ext cx="8219835" cy="627063"/>
          </a:xfrm>
        </p:spPr>
        <p:txBody>
          <a:bodyPr>
            <a:noAutofit/>
          </a:bodyPr>
          <a:lstStyle/>
          <a:p>
            <a:pPr algn="l" eaLnBrk="1" hangingPunct="1">
              <a:defRPr/>
            </a:pPr>
            <a:r>
              <a:rPr lang="de-DE" sz="3733" dirty="0"/>
              <a:t>Die Produktivitäts-J-Kurve</a:t>
            </a:r>
          </a:p>
        </p:txBody>
      </p:sp>
      <p:pic>
        <p:nvPicPr>
          <p:cNvPr id="2" name="Grafik 1">
            <a:extLst>
              <a:ext uri="{FF2B5EF4-FFF2-40B4-BE49-F238E27FC236}">
                <a16:creationId xmlns:a16="http://schemas.microsoft.com/office/drawing/2014/main" id="{ABA2EF28-D4E9-41F2-A3A5-D37E136921BC}"/>
              </a:ext>
            </a:extLst>
          </p:cNvPr>
          <p:cNvPicPr>
            <a:picLocks noChangeAspect="1"/>
          </p:cNvPicPr>
          <p:nvPr/>
        </p:nvPicPr>
        <p:blipFill>
          <a:blip r:embed="rId3"/>
          <a:stretch>
            <a:fillRect/>
          </a:stretch>
        </p:blipFill>
        <p:spPr>
          <a:xfrm>
            <a:off x="313116" y="1542922"/>
            <a:ext cx="7088848" cy="3948132"/>
          </a:xfrm>
          <a:prstGeom prst="rect">
            <a:avLst/>
          </a:prstGeom>
        </p:spPr>
      </p:pic>
      <p:sp>
        <p:nvSpPr>
          <p:cNvPr id="4" name="Textfeld 3">
            <a:extLst>
              <a:ext uri="{FF2B5EF4-FFF2-40B4-BE49-F238E27FC236}">
                <a16:creationId xmlns:a16="http://schemas.microsoft.com/office/drawing/2014/main" id="{E7ABE8A6-69CB-8F8D-912A-10B33BC5E2D0}"/>
              </a:ext>
            </a:extLst>
          </p:cNvPr>
          <p:cNvSpPr txBox="1"/>
          <p:nvPr/>
        </p:nvSpPr>
        <p:spPr>
          <a:xfrm>
            <a:off x="7555606" y="1542922"/>
            <a:ext cx="4440351" cy="4031104"/>
          </a:xfrm>
          <a:prstGeom prst="rect">
            <a:avLst/>
          </a:prstGeom>
          <a:noFill/>
        </p:spPr>
        <p:txBody>
          <a:bodyPr wrap="square">
            <a:spAutoFit/>
          </a:bodyPr>
          <a:lstStyle/>
          <a:p>
            <a:r>
              <a:rPr lang="de-DE" sz="2133" dirty="0">
                <a:solidFill>
                  <a:srgbClr val="292C32"/>
                </a:solidFill>
              </a:rPr>
              <a:t>„Während es also bei den meisten GPTs Jahrzehnte dauert, bis sie sich voll entfalten - im Falle der Elektrizität traten die größten Auswirkungen 30 bis 40 Jahre nach ihrer Einführung in amerikanischen Fabriken auf -, erwarte ich bei der generativen KI, dass die Produktivitätseffekte auf die Wirtschaft viel schneller eintreten. Bei konkreten Anwendungen haben wir festgestellt, dass es nur eine Frage von ein paar Monaten ist.“</a:t>
            </a:r>
            <a:endParaRPr lang="de-DE" sz="2133" dirty="0"/>
          </a:p>
        </p:txBody>
      </p:sp>
      <p:sp>
        <p:nvSpPr>
          <p:cNvPr id="5" name="Textfeld 4">
            <a:extLst>
              <a:ext uri="{FF2B5EF4-FFF2-40B4-BE49-F238E27FC236}">
                <a16:creationId xmlns:a16="http://schemas.microsoft.com/office/drawing/2014/main" id="{E89769C5-A79A-6EFC-CE19-C4798D03FB0F}"/>
              </a:ext>
            </a:extLst>
          </p:cNvPr>
          <p:cNvSpPr txBox="1"/>
          <p:nvPr/>
        </p:nvSpPr>
        <p:spPr>
          <a:xfrm>
            <a:off x="10317805" y="6458261"/>
            <a:ext cx="1616083" cy="379656"/>
          </a:xfrm>
          <a:prstGeom prst="rect">
            <a:avLst/>
          </a:prstGeom>
          <a:noFill/>
        </p:spPr>
        <p:txBody>
          <a:bodyPr wrap="none" rtlCol="0">
            <a:spAutoFit/>
          </a:bodyPr>
          <a:lstStyle/>
          <a:p>
            <a:pPr algn="l"/>
            <a:r>
              <a:rPr lang="de-DE" sz="1867" dirty="0"/>
              <a:t>Quelle: </a:t>
            </a:r>
            <a:r>
              <a:rPr lang="de-DE" sz="1867" dirty="0" err="1"/>
              <a:t>FT.com</a:t>
            </a:r>
            <a:endParaRPr lang="de-DE" sz="1867" dirty="0"/>
          </a:p>
        </p:txBody>
      </p:sp>
      <p:sp>
        <p:nvSpPr>
          <p:cNvPr id="3" name="Textfeld 2">
            <a:extLst>
              <a:ext uri="{FF2B5EF4-FFF2-40B4-BE49-F238E27FC236}">
                <a16:creationId xmlns:a16="http://schemas.microsoft.com/office/drawing/2014/main" id="{DCFB034E-2A42-84B9-27EE-352AA89D9B0D}"/>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pic>
        <p:nvPicPr>
          <p:cNvPr id="1026" name="Picture 2" descr="Brynjolfsson: Digitalisierung muss Wahl-Thema werden - Wirtschaft - SZ.de">
            <a:extLst>
              <a:ext uri="{FF2B5EF4-FFF2-40B4-BE49-F238E27FC236}">
                <a16:creationId xmlns:a16="http://schemas.microsoft.com/office/drawing/2014/main" id="{2B2514C2-2D56-C0DF-75E3-3B96E1017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476" y="1557867"/>
            <a:ext cx="7086488" cy="3986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1DE93383-910C-6158-6ED3-05D68DCE29DD}"/>
              </a:ext>
            </a:extLst>
          </p:cNvPr>
          <p:cNvSpPr txBox="1"/>
          <p:nvPr/>
        </p:nvSpPr>
        <p:spPr>
          <a:xfrm>
            <a:off x="313117" y="5637713"/>
            <a:ext cx="2739661" cy="379656"/>
          </a:xfrm>
          <a:prstGeom prst="rect">
            <a:avLst/>
          </a:prstGeom>
          <a:noFill/>
        </p:spPr>
        <p:txBody>
          <a:bodyPr wrap="none" rtlCol="0">
            <a:spAutoFit/>
          </a:bodyPr>
          <a:lstStyle/>
          <a:p>
            <a:pPr algn="l"/>
            <a:r>
              <a:rPr lang="de-DE" sz="1867" dirty="0"/>
              <a:t>Erik </a:t>
            </a:r>
            <a:r>
              <a:rPr lang="de-DE" sz="1867" dirty="0" err="1"/>
              <a:t>Brynjolfsson</a:t>
            </a:r>
            <a:r>
              <a:rPr lang="de-DE" sz="1867" dirty="0"/>
              <a:t>, Stanford</a:t>
            </a:r>
          </a:p>
        </p:txBody>
      </p:sp>
    </p:spTree>
    <p:extLst>
      <p:ext uri="{BB962C8B-B14F-4D97-AF65-F5344CB8AC3E}">
        <p14:creationId xmlns:p14="http://schemas.microsoft.com/office/powerpoint/2010/main" val="2261678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6AB11E4F-AE39-D047-80FC-989886E670F1}"/>
              </a:ext>
            </a:extLst>
          </p:cNvPr>
          <p:cNvSpPr/>
          <p:nvPr/>
        </p:nvSpPr>
        <p:spPr>
          <a:xfrm>
            <a:off x="247968" y="1025053"/>
            <a:ext cx="11708064" cy="5436375"/>
          </a:xfrm>
          <a:prstGeom prst="roundRect">
            <a:avLst>
              <a:gd name="adj" fmla="val 1487"/>
            </a:avLst>
          </a:prstGeom>
          <a:solidFill>
            <a:schemeClr val="bg1"/>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FF62D65E-90F4-DD4C-A54E-651079DDC1CA}"/>
              </a:ext>
            </a:extLst>
          </p:cNvPr>
          <p:cNvSpPr txBox="1"/>
          <p:nvPr/>
        </p:nvSpPr>
        <p:spPr>
          <a:xfrm>
            <a:off x="443863" y="2875001"/>
            <a:ext cx="9934451" cy="1077218"/>
          </a:xfrm>
          <a:prstGeom prst="rect">
            <a:avLst/>
          </a:prstGeom>
          <a:noFill/>
        </p:spPr>
        <p:txBody>
          <a:bodyPr wrap="none" rtlCol="0">
            <a:spAutoFit/>
          </a:bodyPr>
          <a:lstStyle/>
          <a:p>
            <a:pPr>
              <a:spcAft>
                <a:spcPts val="1600"/>
              </a:spcAft>
            </a:pPr>
            <a:r>
              <a:rPr lang="de-DE" sz="6400" dirty="0">
                <a:solidFill>
                  <a:srgbClr val="94723D"/>
                </a:solidFill>
              </a:rPr>
              <a:t>Auswirkungen der KI auf Jobs</a:t>
            </a:r>
          </a:p>
        </p:txBody>
      </p:sp>
    </p:spTree>
    <p:extLst>
      <p:ext uri="{BB962C8B-B14F-4D97-AF65-F5344CB8AC3E}">
        <p14:creationId xmlns:p14="http://schemas.microsoft.com/office/powerpoint/2010/main" val="1146424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EB4F64AA-AB42-A54C-B250-A3E4D9D68B74}"/>
              </a:ext>
            </a:extLst>
          </p:cNvPr>
          <p:cNvSpPr/>
          <p:nvPr/>
        </p:nvSpPr>
        <p:spPr>
          <a:xfrm>
            <a:off x="4422099" y="75611"/>
            <a:ext cx="7590639" cy="6679743"/>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65" name="Titel 3">
            <a:extLst>
              <a:ext uri="{FF2B5EF4-FFF2-40B4-BE49-F238E27FC236}">
                <a16:creationId xmlns:a16="http://schemas.microsoft.com/office/drawing/2014/main" id="{7CE6ED78-7CF3-E642-8762-29FFCAD81BE7}"/>
              </a:ext>
            </a:extLst>
          </p:cNvPr>
          <p:cNvSpPr txBox="1">
            <a:spLocks/>
          </p:cNvSpPr>
          <p:nvPr/>
        </p:nvSpPr>
        <p:spPr>
          <a:xfrm>
            <a:off x="139347" y="162641"/>
            <a:ext cx="11035237" cy="885825"/>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altLang="de-DE" sz="3733" dirty="0"/>
              <a:t>Jobs, die </a:t>
            </a:r>
            <a:r>
              <a:rPr lang="de-DE" altLang="de-DE" sz="3733" dirty="0" err="1"/>
              <a:t>GenAI</a:t>
            </a:r>
            <a:r>
              <a:rPr lang="de-DE" altLang="de-DE" sz="3733" dirty="0"/>
              <a:t> </a:t>
            </a:r>
            <a:br>
              <a:rPr lang="de-DE" altLang="de-DE" sz="3733" dirty="0"/>
            </a:br>
            <a:r>
              <a:rPr lang="de-DE" altLang="de-DE" sz="3733" dirty="0"/>
              <a:t>ersetzen kann</a:t>
            </a:r>
          </a:p>
        </p:txBody>
      </p:sp>
      <p:sp>
        <p:nvSpPr>
          <p:cNvPr id="16" name="Textfeld 15">
            <a:extLst>
              <a:ext uri="{FF2B5EF4-FFF2-40B4-BE49-F238E27FC236}">
                <a16:creationId xmlns:a16="http://schemas.microsoft.com/office/drawing/2014/main" id="{3C6B47C5-FDF0-A742-8448-9A2205557C32}"/>
              </a:ext>
            </a:extLst>
          </p:cNvPr>
          <p:cNvSpPr txBox="1"/>
          <p:nvPr/>
        </p:nvSpPr>
        <p:spPr>
          <a:xfrm>
            <a:off x="139347" y="6509187"/>
            <a:ext cx="2702479" cy="318100"/>
          </a:xfrm>
          <a:prstGeom prst="rect">
            <a:avLst/>
          </a:prstGeom>
          <a:noFill/>
        </p:spPr>
        <p:txBody>
          <a:bodyPr wrap="square" rIns="0" rtlCol="0">
            <a:spAutoFit/>
          </a:bodyPr>
          <a:lstStyle/>
          <a:p>
            <a:r>
              <a:rPr lang="de-DE" sz="1467" dirty="0"/>
              <a:t>Quelle: </a:t>
            </a:r>
            <a:r>
              <a:rPr lang="de-DE" sz="1467" dirty="0" err="1"/>
              <a:t>Indeed</a:t>
            </a:r>
            <a:r>
              <a:rPr lang="de-DE" sz="1467" dirty="0"/>
              <a:t> 2023</a:t>
            </a:r>
          </a:p>
        </p:txBody>
      </p:sp>
      <p:graphicFrame>
        <p:nvGraphicFramePr>
          <p:cNvPr id="2" name="Diagramm 1">
            <a:extLst>
              <a:ext uri="{FF2B5EF4-FFF2-40B4-BE49-F238E27FC236}">
                <a16:creationId xmlns:a16="http://schemas.microsoft.com/office/drawing/2014/main" id="{264A628F-D0B9-324A-11A5-C8702F87ECC1}"/>
              </a:ext>
            </a:extLst>
          </p:cNvPr>
          <p:cNvGraphicFramePr/>
          <p:nvPr>
            <p:extLst>
              <p:ext uri="{D42A27DB-BD31-4B8C-83A1-F6EECF244321}">
                <p14:modId xmlns:p14="http://schemas.microsoft.com/office/powerpoint/2010/main" val="3934748125"/>
              </p:ext>
            </p:extLst>
          </p:nvPr>
        </p:nvGraphicFramePr>
        <p:xfrm>
          <a:off x="3331547" y="103007"/>
          <a:ext cx="9058162" cy="6782388"/>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78F16936-5811-E10B-6EF9-D6E7FEBF2103}"/>
              </a:ext>
            </a:extLst>
          </p:cNvPr>
          <p:cNvSpPr/>
          <p:nvPr/>
        </p:nvSpPr>
        <p:spPr>
          <a:xfrm>
            <a:off x="183641" y="2043288"/>
            <a:ext cx="240000" cy="240000"/>
          </a:xfrm>
          <a:prstGeom prst="ellipse">
            <a:avLst/>
          </a:prstGeom>
          <a:solidFill>
            <a:srgbClr val="916A08"/>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4" name="Oval 3">
            <a:extLst>
              <a:ext uri="{FF2B5EF4-FFF2-40B4-BE49-F238E27FC236}">
                <a16:creationId xmlns:a16="http://schemas.microsoft.com/office/drawing/2014/main" id="{79EAAB84-67D2-A774-B7FB-37A4F340F113}"/>
              </a:ext>
            </a:extLst>
          </p:cNvPr>
          <p:cNvSpPr/>
          <p:nvPr/>
        </p:nvSpPr>
        <p:spPr>
          <a:xfrm>
            <a:off x="183641" y="2918504"/>
            <a:ext cx="240000" cy="240000"/>
          </a:xfrm>
          <a:prstGeom prst="ellipse">
            <a:avLst/>
          </a:prstGeom>
          <a:solidFill>
            <a:srgbClr val="F3C025"/>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 name="Textfeld 6">
            <a:extLst>
              <a:ext uri="{FF2B5EF4-FFF2-40B4-BE49-F238E27FC236}">
                <a16:creationId xmlns:a16="http://schemas.microsoft.com/office/drawing/2014/main" id="{89BEC350-1B06-FB81-3AD6-7D9C8B583559}"/>
              </a:ext>
            </a:extLst>
          </p:cNvPr>
          <p:cNvSpPr txBox="1"/>
          <p:nvPr/>
        </p:nvSpPr>
        <p:spPr>
          <a:xfrm>
            <a:off x="389448" y="1978623"/>
            <a:ext cx="3740639" cy="923330"/>
          </a:xfrm>
          <a:prstGeom prst="rect">
            <a:avLst/>
          </a:prstGeom>
          <a:noFill/>
        </p:spPr>
        <p:txBody>
          <a:bodyPr wrap="none" rtlCol="0">
            <a:spAutoFit/>
          </a:bodyPr>
          <a:lstStyle/>
          <a:p>
            <a:pPr algn="l"/>
            <a:r>
              <a:rPr lang="de-DE" dirty="0"/>
              <a:t>In Stellenausschreibungen geforderte </a:t>
            </a:r>
            <a:br>
              <a:rPr lang="de-DE" dirty="0"/>
            </a:br>
            <a:r>
              <a:rPr lang="de-DE" dirty="0"/>
              <a:t>Fähigkeiten, die generative KI </a:t>
            </a:r>
          </a:p>
          <a:p>
            <a:pPr algn="l"/>
            <a:r>
              <a:rPr lang="de-DE" b="1" dirty="0"/>
              <a:t>ausgezeichnet </a:t>
            </a:r>
            <a:r>
              <a:rPr lang="de-DE" dirty="0"/>
              <a:t>kann</a:t>
            </a:r>
          </a:p>
        </p:txBody>
      </p:sp>
      <p:sp>
        <p:nvSpPr>
          <p:cNvPr id="8" name="Textfeld 7">
            <a:extLst>
              <a:ext uri="{FF2B5EF4-FFF2-40B4-BE49-F238E27FC236}">
                <a16:creationId xmlns:a16="http://schemas.microsoft.com/office/drawing/2014/main" id="{17C20A74-0917-69F5-7BB0-B8909B7B9F67}"/>
              </a:ext>
            </a:extLst>
          </p:cNvPr>
          <p:cNvSpPr txBox="1"/>
          <p:nvPr/>
        </p:nvSpPr>
        <p:spPr>
          <a:xfrm>
            <a:off x="402557" y="2853839"/>
            <a:ext cx="3803542" cy="646331"/>
          </a:xfrm>
          <a:prstGeom prst="rect">
            <a:avLst/>
          </a:prstGeom>
          <a:noFill/>
        </p:spPr>
        <p:txBody>
          <a:bodyPr wrap="none" rtlCol="0">
            <a:spAutoFit/>
          </a:bodyPr>
          <a:lstStyle/>
          <a:p>
            <a:pPr algn="l"/>
            <a:r>
              <a:rPr lang="de-DE" dirty="0"/>
              <a:t>In Stellenausschreibingen geforderte </a:t>
            </a:r>
            <a:br>
              <a:rPr lang="de-DE" dirty="0"/>
            </a:br>
            <a:r>
              <a:rPr lang="de-DE" dirty="0"/>
              <a:t>Fähigkeiten, die generative KI </a:t>
            </a:r>
            <a:r>
              <a:rPr lang="de-DE" b="1" dirty="0"/>
              <a:t>gut</a:t>
            </a:r>
            <a:r>
              <a:rPr lang="de-DE" dirty="0"/>
              <a:t> kann</a:t>
            </a:r>
          </a:p>
        </p:txBody>
      </p:sp>
      <p:sp>
        <p:nvSpPr>
          <p:cNvPr id="14" name="Textfeld 13">
            <a:extLst>
              <a:ext uri="{FF2B5EF4-FFF2-40B4-BE49-F238E27FC236}">
                <a16:creationId xmlns:a16="http://schemas.microsoft.com/office/drawing/2014/main" id="{ED46CBA7-9E1D-E7BE-E0AE-1CD584158927}"/>
              </a:ext>
            </a:extLst>
          </p:cNvPr>
          <p:cNvSpPr txBox="1"/>
          <p:nvPr/>
        </p:nvSpPr>
        <p:spPr>
          <a:xfrm>
            <a:off x="64005" y="1278671"/>
            <a:ext cx="2780569" cy="338554"/>
          </a:xfrm>
          <a:prstGeom prst="rect">
            <a:avLst/>
          </a:prstGeom>
          <a:noFill/>
        </p:spPr>
        <p:txBody>
          <a:bodyPr wrap="none" rtlCol="0">
            <a:spAutoFit/>
          </a:bodyPr>
          <a:lstStyle/>
          <a:p>
            <a:pPr algn="l"/>
            <a:r>
              <a:rPr lang="de-DE" sz="1600" dirty="0"/>
              <a:t>Erfüllte Qualifikation in Prozent</a:t>
            </a:r>
          </a:p>
        </p:txBody>
      </p:sp>
      <p:cxnSp>
        <p:nvCxnSpPr>
          <p:cNvPr id="11" name="Gewinkelte Verbindung 10">
            <a:extLst>
              <a:ext uri="{FF2B5EF4-FFF2-40B4-BE49-F238E27FC236}">
                <a16:creationId xmlns:a16="http://schemas.microsoft.com/office/drawing/2014/main" id="{B0FF7B47-D3DB-1827-6E07-7BB9AF6FFFE2}"/>
              </a:ext>
            </a:extLst>
          </p:cNvPr>
          <p:cNvCxnSpPr>
            <a:cxnSpLocks/>
          </p:cNvCxnSpPr>
          <p:nvPr/>
        </p:nvCxnSpPr>
        <p:spPr>
          <a:xfrm flipH="1" flipV="1">
            <a:off x="171176" y="5696874"/>
            <a:ext cx="213066" cy="178925"/>
          </a:xfrm>
          <a:prstGeom prst="bentConnector3">
            <a:avLst>
              <a:gd name="adj1" fmla="val 104166"/>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C98882B-FDDF-90C0-19D8-126394A561F2}"/>
              </a:ext>
            </a:extLst>
          </p:cNvPr>
          <p:cNvSpPr txBox="1"/>
          <p:nvPr/>
        </p:nvSpPr>
        <p:spPr>
          <a:xfrm>
            <a:off x="64006" y="6042866"/>
            <a:ext cx="4358094" cy="511166"/>
          </a:xfrm>
          <a:prstGeom prst="rect">
            <a:avLst/>
          </a:prstGeom>
          <a:noFill/>
        </p:spPr>
        <p:txBody>
          <a:bodyPr wrap="square" rtlCol="0">
            <a:spAutoFit/>
          </a:bodyPr>
          <a:lstStyle/>
          <a:p>
            <a:r>
              <a:rPr lang="de-DE" sz="1361" dirty="0"/>
              <a:t> Dr. Holger Schmidt   | TU Darmstadt |</a:t>
            </a:r>
            <a:br>
              <a:rPr lang="de-DE" sz="1361" dirty="0"/>
            </a:br>
            <a:r>
              <a:rPr lang="de-DE" sz="1361" dirty="0"/>
              <a:t> </a:t>
            </a:r>
            <a:r>
              <a:rPr lang="de-DE" sz="1361" dirty="0" err="1"/>
              <a:t>Netzoekonom.de</a:t>
            </a:r>
            <a:endParaRPr lang="de-DE" sz="1361" dirty="0"/>
          </a:p>
        </p:txBody>
      </p:sp>
    </p:spTree>
    <p:extLst>
      <p:ext uri="{BB962C8B-B14F-4D97-AF65-F5344CB8AC3E}">
        <p14:creationId xmlns:p14="http://schemas.microsoft.com/office/powerpoint/2010/main" val="60992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ADE91-E326-C50C-88D8-D0B642DB0859}"/>
            </a:ext>
          </a:extLst>
        </p:cNvPr>
        <p:cNvGrpSpPr/>
        <p:nvPr/>
      </p:nvGrpSpPr>
      <p:grpSpPr>
        <a:xfrm>
          <a:off x="0" y="0"/>
          <a:ext cx="0" cy="0"/>
          <a:chOff x="0" y="0"/>
          <a:chExt cx="0" cy="0"/>
        </a:xfrm>
      </p:grpSpPr>
      <p:sp>
        <p:nvSpPr>
          <p:cNvPr id="65" name="Titel 3">
            <a:extLst>
              <a:ext uri="{FF2B5EF4-FFF2-40B4-BE49-F238E27FC236}">
                <a16:creationId xmlns:a16="http://schemas.microsoft.com/office/drawing/2014/main" id="{F6673069-4D7E-E242-DEF2-113DB5B243FF}"/>
              </a:ext>
            </a:extLst>
          </p:cNvPr>
          <p:cNvSpPr txBox="1">
            <a:spLocks/>
          </p:cNvSpPr>
          <p:nvPr/>
        </p:nvSpPr>
        <p:spPr>
          <a:xfrm>
            <a:off x="240001" y="1"/>
            <a:ext cx="11235751" cy="885825"/>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cs typeface="Calibri" panose="020F0502020204030204" pitchFamily="34" charset="0"/>
              </a:rPr>
              <a:t>Auswirkungen der generativen KI auf die Arbeit</a:t>
            </a:r>
          </a:p>
        </p:txBody>
      </p:sp>
      <p:sp>
        <p:nvSpPr>
          <p:cNvPr id="7" name="Titel 3">
            <a:extLst>
              <a:ext uri="{FF2B5EF4-FFF2-40B4-BE49-F238E27FC236}">
                <a16:creationId xmlns:a16="http://schemas.microsoft.com/office/drawing/2014/main" id="{BB16DE5E-E052-1CC3-17A0-72BA67E31D95}"/>
              </a:ext>
            </a:extLst>
          </p:cNvPr>
          <p:cNvSpPr txBox="1">
            <a:spLocks/>
          </p:cNvSpPr>
          <p:nvPr/>
        </p:nvSpPr>
        <p:spPr>
          <a:xfrm>
            <a:off x="9861471" y="328530"/>
            <a:ext cx="2074221" cy="447637"/>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r>
              <a:rPr lang="de-DE" sz="1600" b="1" dirty="0"/>
              <a:t>Angaben in Prozent der Erwerbstätigen</a:t>
            </a:r>
            <a:endParaRPr lang="de-DE" sz="1600" dirty="0"/>
          </a:p>
        </p:txBody>
      </p:sp>
      <p:sp>
        <p:nvSpPr>
          <p:cNvPr id="12" name="Textfeld 11">
            <a:extLst>
              <a:ext uri="{FF2B5EF4-FFF2-40B4-BE49-F238E27FC236}">
                <a16:creationId xmlns:a16="http://schemas.microsoft.com/office/drawing/2014/main" id="{CFB8A261-CCC4-D221-FFEB-AD004C1C23E4}"/>
              </a:ext>
            </a:extLst>
          </p:cNvPr>
          <p:cNvSpPr txBox="1"/>
          <p:nvPr/>
        </p:nvSpPr>
        <p:spPr>
          <a:xfrm>
            <a:off x="699941" y="6519818"/>
            <a:ext cx="11235751" cy="318100"/>
          </a:xfrm>
          <a:prstGeom prst="rect">
            <a:avLst/>
          </a:prstGeom>
          <a:noFill/>
        </p:spPr>
        <p:txBody>
          <a:bodyPr wrap="square" rIns="0" rtlCol="0">
            <a:spAutoFit/>
          </a:bodyPr>
          <a:lstStyle/>
          <a:p>
            <a:pPr algn="r"/>
            <a:r>
              <a:rPr lang="de-DE" sz="1467" dirty="0"/>
              <a:t>Quelle: IWF 2024</a:t>
            </a:r>
          </a:p>
        </p:txBody>
      </p:sp>
      <p:sp>
        <p:nvSpPr>
          <p:cNvPr id="8" name="Abgerundetes Rechteck 7">
            <a:extLst>
              <a:ext uri="{FF2B5EF4-FFF2-40B4-BE49-F238E27FC236}">
                <a16:creationId xmlns:a16="http://schemas.microsoft.com/office/drawing/2014/main" id="{99BC4989-6523-6E4D-AA93-4FA4B078FB36}"/>
              </a:ext>
            </a:extLst>
          </p:cNvPr>
          <p:cNvSpPr/>
          <p:nvPr/>
        </p:nvSpPr>
        <p:spPr>
          <a:xfrm>
            <a:off x="247968" y="1007969"/>
            <a:ext cx="11708064" cy="5436375"/>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CB392124-F28D-F2B0-9F94-26ACFA994D0D}"/>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graphicFrame>
        <p:nvGraphicFramePr>
          <p:cNvPr id="3" name="Diagramm 2">
            <a:extLst>
              <a:ext uri="{FF2B5EF4-FFF2-40B4-BE49-F238E27FC236}">
                <a16:creationId xmlns:a16="http://schemas.microsoft.com/office/drawing/2014/main" id="{43DEE30E-BF52-EFE2-F298-D4F0F3538C99}"/>
              </a:ext>
            </a:extLst>
          </p:cNvPr>
          <p:cNvGraphicFramePr/>
          <p:nvPr>
            <p:extLst>
              <p:ext uri="{D42A27DB-BD31-4B8C-83A1-F6EECF244321}">
                <p14:modId xmlns:p14="http://schemas.microsoft.com/office/powerpoint/2010/main" val="4093171305"/>
              </p:ext>
            </p:extLst>
          </p:nvPr>
        </p:nvGraphicFramePr>
        <p:xfrm>
          <a:off x="3567290" y="1075662"/>
          <a:ext cx="8312876" cy="522998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feld 3">
            <a:extLst>
              <a:ext uri="{FF2B5EF4-FFF2-40B4-BE49-F238E27FC236}">
                <a16:creationId xmlns:a16="http://schemas.microsoft.com/office/drawing/2014/main" id="{59C0EC7C-08A6-D013-DEEA-7DF06224F273}"/>
              </a:ext>
            </a:extLst>
          </p:cNvPr>
          <p:cNvSpPr txBox="1"/>
          <p:nvPr/>
        </p:nvSpPr>
        <p:spPr>
          <a:xfrm>
            <a:off x="1882608" y="2595805"/>
            <a:ext cx="1837619" cy="307777"/>
          </a:xfrm>
          <a:prstGeom prst="rect">
            <a:avLst/>
          </a:prstGeom>
          <a:noFill/>
        </p:spPr>
        <p:txBody>
          <a:bodyPr wrap="none" rtlCol="0">
            <a:spAutoFit/>
          </a:bodyPr>
          <a:lstStyle/>
          <a:p>
            <a:r>
              <a:rPr lang="de-DE" sz="1400" dirty="0"/>
              <a:t>Geringe Auswirkungen</a:t>
            </a:r>
          </a:p>
        </p:txBody>
      </p:sp>
      <p:sp>
        <p:nvSpPr>
          <p:cNvPr id="15" name="Textfeld 14">
            <a:extLst>
              <a:ext uri="{FF2B5EF4-FFF2-40B4-BE49-F238E27FC236}">
                <a16:creationId xmlns:a16="http://schemas.microsoft.com/office/drawing/2014/main" id="{3F2C6C32-5D3B-AEC0-80F2-21C096334CC5}"/>
              </a:ext>
            </a:extLst>
          </p:cNvPr>
          <p:cNvSpPr txBox="1"/>
          <p:nvPr/>
        </p:nvSpPr>
        <p:spPr>
          <a:xfrm>
            <a:off x="1882608" y="4356144"/>
            <a:ext cx="2102370" cy="523220"/>
          </a:xfrm>
          <a:prstGeom prst="rect">
            <a:avLst/>
          </a:prstGeom>
          <a:noFill/>
        </p:spPr>
        <p:txBody>
          <a:bodyPr wrap="none" rtlCol="0">
            <a:spAutoFit/>
          </a:bodyPr>
          <a:lstStyle/>
          <a:p>
            <a:r>
              <a:rPr lang="de-DE" sz="1400" dirty="0"/>
              <a:t>Große Auswirkungen, </a:t>
            </a:r>
            <a:br>
              <a:rPr lang="de-DE" sz="1400" dirty="0"/>
            </a:br>
            <a:r>
              <a:rPr lang="de-DE" sz="1400" dirty="0"/>
              <a:t>geringe Komplementarität</a:t>
            </a:r>
          </a:p>
        </p:txBody>
      </p:sp>
      <p:sp>
        <p:nvSpPr>
          <p:cNvPr id="16" name="Textfeld 15">
            <a:extLst>
              <a:ext uri="{FF2B5EF4-FFF2-40B4-BE49-F238E27FC236}">
                <a16:creationId xmlns:a16="http://schemas.microsoft.com/office/drawing/2014/main" id="{F697BCBB-F6AD-E475-896A-B79C46C50DB9}"/>
              </a:ext>
            </a:extLst>
          </p:cNvPr>
          <p:cNvSpPr txBox="1"/>
          <p:nvPr/>
        </p:nvSpPr>
        <p:spPr>
          <a:xfrm>
            <a:off x="1866592" y="5175871"/>
            <a:ext cx="2307106" cy="523220"/>
          </a:xfrm>
          <a:prstGeom prst="rect">
            <a:avLst/>
          </a:prstGeom>
          <a:noFill/>
        </p:spPr>
        <p:txBody>
          <a:bodyPr wrap="square" rtlCol="0">
            <a:spAutoFit/>
          </a:bodyPr>
          <a:lstStyle/>
          <a:p>
            <a:r>
              <a:rPr lang="de-DE" sz="1400" dirty="0"/>
              <a:t>Große Auswirkungen,</a:t>
            </a:r>
          </a:p>
          <a:p>
            <a:r>
              <a:rPr lang="de-DE" sz="1400" dirty="0"/>
              <a:t>große Komplementarität</a:t>
            </a:r>
          </a:p>
        </p:txBody>
      </p:sp>
      <p:sp>
        <p:nvSpPr>
          <p:cNvPr id="17" name="Textfeld 16">
            <a:extLst>
              <a:ext uri="{FF2B5EF4-FFF2-40B4-BE49-F238E27FC236}">
                <a16:creationId xmlns:a16="http://schemas.microsoft.com/office/drawing/2014/main" id="{8B6618AB-45AA-C199-EF7A-ED15239875EF}"/>
              </a:ext>
            </a:extLst>
          </p:cNvPr>
          <p:cNvSpPr txBox="1"/>
          <p:nvPr/>
        </p:nvSpPr>
        <p:spPr>
          <a:xfrm>
            <a:off x="609059" y="4433088"/>
            <a:ext cx="994118" cy="369332"/>
          </a:xfrm>
          <a:prstGeom prst="rect">
            <a:avLst/>
          </a:prstGeom>
          <a:noFill/>
        </p:spPr>
        <p:txBody>
          <a:bodyPr wrap="none" rtlCol="0">
            <a:spAutoFit/>
          </a:bodyPr>
          <a:lstStyle/>
          <a:p>
            <a:r>
              <a:rPr lang="de-DE" dirty="0"/>
              <a:t>Verlierer</a:t>
            </a:r>
          </a:p>
        </p:txBody>
      </p:sp>
      <p:sp>
        <p:nvSpPr>
          <p:cNvPr id="18" name="Textfeld 17">
            <a:extLst>
              <a:ext uri="{FF2B5EF4-FFF2-40B4-BE49-F238E27FC236}">
                <a16:creationId xmlns:a16="http://schemas.microsoft.com/office/drawing/2014/main" id="{EEBEEA53-20FB-510B-62E7-0C8C5AB552BF}"/>
              </a:ext>
            </a:extLst>
          </p:cNvPr>
          <p:cNvSpPr txBox="1"/>
          <p:nvPr/>
        </p:nvSpPr>
        <p:spPr>
          <a:xfrm>
            <a:off x="609280" y="5237796"/>
            <a:ext cx="1102033" cy="369332"/>
          </a:xfrm>
          <a:prstGeom prst="rect">
            <a:avLst/>
          </a:prstGeom>
          <a:noFill/>
        </p:spPr>
        <p:txBody>
          <a:bodyPr wrap="none" rtlCol="0">
            <a:spAutoFit/>
          </a:bodyPr>
          <a:lstStyle/>
          <a:p>
            <a:r>
              <a:rPr lang="de-DE" dirty="0"/>
              <a:t>Gewinner</a:t>
            </a:r>
          </a:p>
        </p:txBody>
      </p:sp>
      <p:cxnSp>
        <p:nvCxnSpPr>
          <p:cNvPr id="21" name="Gerade Verbindung 20">
            <a:extLst>
              <a:ext uri="{FF2B5EF4-FFF2-40B4-BE49-F238E27FC236}">
                <a16:creationId xmlns:a16="http://schemas.microsoft.com/office/drawing/2014/main" id="{6AFAB4EB-41EA-4586-F5F7-BB21FC937DE7}"/>
              </a:ext>
            </a:extLst>
          </p:cNvPr>
          <p:cNvCxnSpPr/>
          <p:nvPr/>
        </p:nvCxnSpPr>
        <p:spPr>
          <a:xfrm>
            <a:off x="591805" y="4802420"/>
            <a:ext cx="1011372" cy="0"/>
          </a:xfrm>
          <a:prstGeom prst="line">
            <a:avLst/>
          </a:prstGeom>
          <a:ln w="28575">
            <a:solidFill>
              <a:srgbClr val="C28E06"/>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A0C2497C-A2C1-AFE7-D142-5B2017F5123B}"/>
              </a:ext>
            </a:extLst>
          </p:cNvPr>
          <p:cNvCxnSpPr/>
          <p:nvPr/>
        </p:nvCxnSpPr>
        <p:spPr>
          <a:xfrm>
            <a:off x="591805" y="5607128"/>
            <a:ext cx="1011372" cy="0"/>
          </a:xfrm>
          <a:prstGeom prst="line">
            <a:avLst/>
          </a:prstGeom>
          <a:ln w="28575">
            <a:solidFill>
              <a:srgbClr val="F3C0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59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B02369FF-A03A-190A-3622-E82345A860D4}"/>
              </a:ext>
            </a:extLst>
          </p:cNvPr>
          <p:cNvSpPr txBox="1"/>
          <p:nvPr/>
        </p:nvSpPr>
        <p:spPr>
          <a:xfrm>
            <a:off x="699941" y="6522020"/>
            <a:ext cx="11235751" cy="318100"/>
          </a:xfrm>
          <a:prstGeom prst="rect">
            <a:avLst/>
          </a:prstGeom>
          <a:noFill/>
        </p:spPr>
        <p:txBody>
          <a:bodyPr wrap="square" rIns="0" rtlCol="0">
            <a:spAutoFit/>
          </a:bodyPr>
          <a:lstStyle/>
          <a:p>
            <a:pPr algn="r"/>
            <a:r>
              <a:rPr lang="de-DE" sz="1467" dirty="0"/>
              <a:t>Foto: LSE</a:t>
            </a:r>
          </a:p>
        </p:txBody>
      </p:sp>
      <p:sp>
        <p:nvSpPr>
          <p:cNvPr id="6" name="Abgerundetes Rechteck 5">
            <a:extLst>
              <a:ext uri="{FF2B5EF4-FFF2-40B4-BE49-F238E27FC236}">
                <a16:creationId xmlns:a16="http://schemas.microsoft.com/office/drawing/2014/main" id="{EB4F64AA-AB42-A54C-B250-A3E4D9D68B74}"/>
              </a:ext>
            </a:extLst>
          </p:cNvPr>
          <p:cNvSpPr/>
          <p:nvPr/>
        </p:nvSpPr>
        <p:spPr>
          <a:xfrm>
            <a:off x="147548" y="849134"/>
            <a:ext cx="11842547" cy="5556012"/>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5">
              <a:solidFill>
                <a:schemeClr val="bg1"/>
              </a:solidFill>
            </a:endParaRPr>
          </a:p>
        </p:txBody>
      </p:sp>
      <p:pic>
        <p:nvPicPr>
          <p:cNvPr id="4" name="Picture 2" descr="Christopher Pissarides: Warum gibt es Arbeitslosigkeit? | UBS Nobel  Perspectives">
            <a:extLst>
              <a:ext uri="{FF2B5EF4-FFF2-40B4-BE49-F238E27FC236}">
                <a16:creationId xmlns:a16="http://schemas.microsoft.com/office/drawing/2014/main" id="{3EE121A6-3AA6-9ADE-8626-E594C0B87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118" y="1043792"/>
            <a:ext cx="9595223" cy="5142438"/>
          </a:xfrm>
          <a:prstGeom prst="rect">
            <a:avLst/>
          </a:prstGeom>
          <a:noFill/>
          <a:extLst>
            <a:ext uri="{909E8E84-426E-40DD-AFC4-6F175D3DCCD1}">
              <a14:hiddenFill xmlns:a14="http://schemas.microsoft.com/office/drawing/2010/main">
                <a:solidFill>
                  <a:srgbClr val="FFFFFF"/>
                </a:solidFill>
              </a14:hiddenFill>
            </a:ext>
          </a:extLst>
        </p:spPr>
      </p:pic>
      <p:sp>
        <p:nvSpPr>
          <p:cNvPr id="7" name="Titel 3">
            <a:extLst>
              <a:ext uri="{FF2B5EF4-FFF2-40B4-BE49-F238E27FC236}">
                <a16:creationId xmlns:a16="http://schemas.microsoft.com/office/drawing/2014/main" id="{684DF120-B556-8383-4B29-8473916AFDD5}"/>
              </a:ext>
            </a:extLst>
          </p:cNvPr>
          <p:cNvSpPr txBox="1">
            <a:spLocks/>
          </p:cNvSpPr>
          <p:nvPr/>
        </p:nvSpPr>
        <p:spPr>
          <a:xfrm>
            <a:off x="201906" y="-57477"/>
            <a:ext cx="8534399" cy="498276"/>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t>Effekte von ChatGPT/KI auf die Arbeit</a:t>
            </a:r>
          </a:p>
        </p:txBody>
      </p:sp>
      <p:sp>
        <p:nvSpPr>
          <p:cNvPr id="3" name="Textfeld 2">
            <a:extLst>
              <a:ext uri="{FF2B5EF4-FFF2-40B4-BE49-F238E27FC236}">
                <a16:creationId xmlns:a16="http://schemas.microsoft.com/office/drawing/2014/main" id="{506BC0C5-DCD4-6799-1547-3A82B5F5190B}"/>
              </a:ext>
            </a:extLst>
          </p:cNvPr>
          <p:cNvSpPr txBox="1"/>
          <p:nvPr/>
        </p:nvSpPr>
        <p:spPr>
          <a:xfrm>
            <a:off x="6509611" y="1575024"/>
            <a:ext cx="3793794" cy="1323439"/>
          </a:xfrm>
          <a:prstGeom prst="rect">
            <a:avLst/>
          </a:prstGeom>
          <a:noFill/>
        </p:spPr>
        <p:txBody>
          <a:bodyPr wrap="none" rtlCol="0">
            <a:spAutoFit/>
          </a:bodyPr>
          <a:lstStyle/>
          <a:p>
            <a:pPr algn="r"/>
            <a:r>
              <a:rPr lang="de-DE" sz="2000" dirty="0">
                <a:solidFill>
                  <a:schemeClr val="bg1"/>
                </a:solidFill>
              </a:rPr>
              <a:t>„Ich bin sehr optimistisch, dass wir</a:t>
            </a:r>
            <a:br>
              <a:rPr lang="de-DE" sz="2000" dirty="0">
                <a:solidFill>
                  <a:schemeClr val="bg1"/>
                </a:solidFill>
              </a:rPr>
            </a:br>
            <a:r>
              <a:rPr lang="de-DE" sz="2000" dirty="0">
                <a:solidFill>
                  <a:schemeClr val="bg1"/>
                </a:solidFill>
              </a:rPr>
              <a:t>die Produktivität steigern.</a:t>
            </a:r>
            <a:br>
              <a:rPr lang="de-DE" sz="2000" dirty="0">
                <a:solidFill>
                  <a:schemeClr val="bg1"/>
                </a:solidFill>
              </a:rPr>
            </a:br>
            <a:r>
              <a:rPr lang="de-DE" sz="2000" dirty="0">
                <a:solidFill>
                  <a:schemeClr val="bg1"/>
                </a:solidFill>
              </a:rPr>
              <a:t>Wir könnten problemlos zu einer </a:t>
            </a:r>
            <a:br>
              <a:rPr lang="de-DE" sz="2000" dirty="0">
                <a:solidFill>
                  <a:schemeClr val="bg1"/>
                </a:solidFill>
              </a:rPr>
            </a:br>
            <a:r>
              <a:rPr lang="de-DE" sz="2000" dirty="0">
                <a:solidFill>
                  <a:schemeClr val="bg1"/>
                </a:solidFill>
              </a:rPr>
              <a:t>Vier-Tage-Woche übergehen“</a:t>
            </a:r>
            <a:endParaRPr lang="de-DE" sz="1600" dirty="0">
              <a:solidFill>
                <a:schemeClr val="bg1"/>
              </a:solidFill>
            </a:endParaRPr>
          </a:p>
        </p:txBody>
      </p:sp>
      <p:sp>
        <p:nvSpPr>
          <p:cNvPr id="2" name="Textfeld 1">
            <a:extLst>
              <a:ext uri="{FF2B5EF4-FFF2-40B4-BE49-F238E27FC236}">
                <a16:creationId xmlns:a16="http://schemas.microsoft.com/office/drawing/2014/main" id="{772CE07F-6EBF-E3E8-0C66-86F1EDE017D4}"/>
              </a:ext>
            </a:extLst>
          </p:cNvPr>
          <p:cNvSpPr txBox="1"/>
          <p:nvPr/>
        </p:nvSpPr>
        <p:spPr>
          <a:xfrm>
            <a:off x="6923184" y="3429001"/>
            <a:ext cx="3318024" cy="1384995"/>
          </a:xfrm>
          <a:prstGeom prst="rect">
            <a:avLst/>
          </a:prstGeom>
          <a:noFill/>
        </p:spPr>
        <p:txBody>
          <a:bodyPr wrap="none" rtlCol="0">
            <a:spAutoFit/>
          </a:bodyPr>
          <a:lstStyle/>
          <a:p>
            <a:pPr algn="r"/>
            <a:r>
              <a:rPr lang="de-DE" sz="2000" dirty="0">
                <a:solidFill>
                  <a:schemeClr val="bg1"/>
                </a:solidFill>
              </a:rPr>
              <a:t>Christopher Pissarides</a:t>
            </a:r>
          </a:p>
          <a:p>
            <a:pPr algn="r"/>
            <a:r>
              <a:rPr lang="de-DE" sz="1600" dirty="0">
                <a:solidFill>
                  <a:schemeClr val="bg1"/>
                </a:solidFill>
              </a:rPr>
              <a:t>Arbeitsökonom an der London School</a:t>
            </a:r>
          </a:p>
          <a:p>
            <a:pPr algn="r"/>
            <a:r>
              <a:rPr lang="de-DE" sz="1600" dirty="0">
                <a:solidFill>
                  <a:schemeClr val="bg1"/>
                </a:solidFill>
              </a:rPr>
              <a:t>of Economics und Nobelpreisträger</a:t>
            </a:r>
            <a:br>
              <a:rPr lang="de-DE" sz="1600" dirty="0">
                <a:solidFill>
                  <a:schemeClr val="bg1"/>
                </a:solidFill>
              </a:rPr>
            </a:br>
            <a:r>
              <a:rPr lang="de-DE" sz="1600" dirty="0">
                <a:solidFill>
                  <a:schemeClr val="bg1"/>
                </a:solidFill>
              </a:rPr>
              <a:t>für Wirtschaft über die Auswirkungen</a:t>
            </a:r>
            <a:br>
              <a:rPr lang="de-DE" sz="1600" dirty="0">
                <a:solidFill>
                  <a:schemeClr val="bg1"/>
                </a:solidFill>
              </a:rPr>
            </a:br>
            <a:r>
              <a:rPr lang="de-DE" sz="1600" dirty="0">
                <a:solidFill>
                  <a:schemeClr val="bg1"/>
                </a:solidFill>
              </a:rPr>
              <a:t>von ChatGPT / KI auf die Arbeit</a:t>
            </a:r>
          </a:p>
        </p:txBody>
      </p:sp>
      <p:sp>
        <p:nvSpPr>
          <p:cNvPr id="9" name="Textfeld 8">
            <a:extLst>
              <a:ext uri="{FF2B5EF4-FFF2-40B4-BE49-F238E27FC236}">
                <a16:creationId xmlns:a16="http://schemas.microsoft.com/office/drawing/2014/main" id="{3F394AE4-98B8-3EAF-DA86-4103FEACA67B}"/>
              </a:ext>
            </a:extLst>
          </p:cNvPr>
          <p:cNvSpPr txBox="1"/>
          <p:nvPr/>
        </p:nvSpPr>
        <p:spPr>
          <a:xfrm>
            <a:off x="110545" y="6538371"/>
            <a:ext cx="6516757" cy="301749"/>
          </a:xfrm>
          <a:prstGeom prst="rect">
            <a:avLst/>
          </a:prstGeom>
          <a:noFill/>
        </p:spPr>
        <p:txBody>
          <a:bodyPr wrap="square" rtlCol="0">
            <a:spAutoFit/>
          </a:bodyPr>
          <a:lstStyle/>
          <a:p>
            <a:r>
              <a:rPr lang="de-DE" sz="1361" dirty="0"/>
              <a:t> Dr. Holger Schmidt   | TU Darmstadt | </a:t>
            </a:r>
            <a:r>
              <a:rPr lang="de-DE" sz="1361" dirty="0" err="1"/>
              <a:t>Netzoekonom.de</a:t>
            </a:r>
            <a:endParaRPr lang="de-DE" sz="1361" dirty="0"/>
          </a:p>
        </p:txBody>
      </p:sp>
    </p:spTree>
    <p:extLst>
      <p:ext uri="{BB962C8B-B14F-4D97-AF65-F5344CB8AC3E}">
        <p14:creationId xmlns:p14="http://schemas.microsoft.com/office/powerpoint/2010/main" val="2932357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6AB11E4F-AE39-D047-80FC-989886E670F1}"/>
              </a:ext>
            </a:extLst>
          </p:cNvPr>
          <p:cNvSpPr/>
          <p:nvPr/>
        </p:nvSpPr>
        <p:spPr>
          <a:xfrm>
            <a:off x="247968" y="1025053"/>
            <a:ext cx="11708064" cy="5436375"/>
          </a:xfrm>
          <a:prstGeom prst="roundRect">
            <a:avLst>
              <a:gd name="adj" fmla="val 1487"/>
            </a:avLst>
          </a:prstGeom>
          <a:solidFill>
            <a:schemeClr val="bg1"/>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FF62D65E-90F4-DD4C-A54E-651079DDC1CA}"/>
              </a:ext>
            </a:extLst>
          </p:cNvPr>
          <p:cNvSpPr txBox="1"/>
          <p:nvPr/>
        </p:nvSpPr>
        <p:spPr>
          <a:xfrm>
            <a:off x="443863" y="2397948"/>
            <a:ext cx="8544262" cy="2062103"/>
          </a:xfrm>
          <a:prstGeom prst="rect">
            <a:avLst/>
          </a:prstGeom>
          <a:noFill/>
        </p:spPr>
        <p:txBody>
          <a:bodyPr wrap="none" rtlCol="0">
            <a:spAutoFit/>
          </a:bodyPr>
          <a:lstStyle/>
          <a:p>
            <a:pPr>
              <a:spcAft>
                <a:spcPts val="1600"/>
              </a:spcAft>
            </a:pPr>
            <a:r>
              <a:rPr lang="de-DE" sz="6400" dirty="0">
                <a:solidFill>
                  <a:srgbClr val="94723D"/>
                </a:solidFill>
              </a:rPr>
              <a:t>Die nächsten Schritte: </a:t>
            </a:r>
            <a:br>
              <a:rPr lang="de-DE" sz="6400" dirty="0">
                <a:solidFill>
                  <a:srgbClr val="94723D"/>
                </a:solidFill>
              </a:rPr>
            </a:br>
            <a:r>
              <a:rPr lang="de-DE" sz="6400" dirty="0">
                <a:solidFill>
                  <a:srgbClr val="94723D"/>
                </a:solidFill>
              </a:rPr>
              <a:t>KI in der physischen Welt</a:t>
            </a:r>
          </a:p>
        </p:txBody>
      </p:sp>
    </p:spTree>
    <p:extLst>
      <p:ext uri="{BB962C8B-B14F-4D97-AF65-F5344CB8AC3E}">
        <p14:creationId xmlns:p14="http://schemas.microsoft.com/office/powerpoint/2010/main" val="2695340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4E634684-692F-E7A1-57AB-7DD552013B77}"/>
              </a:ext>
            </a:extLst>
          </p:cNvPr>
          <p:cNvSpPr/>
          <p:nvPr/>
        </p:nvSpPr>
        <p:spPr>
          <a:xfrm>
            <a:off x="132375" y="858742"/>
            <a:ext cx="11892236" cy="5625495"/>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715" dirty="0">
                <a:solidFill>
                  <a:schemeClr val="bg1"/>
                </a:solidFill>
              </a:rPr>
              <a:t>Rechnungssteller und </a:t>
            </a:r>
            <a:r>
              <a:rPr lang="de-DE" sz="715" dirty="0" err="1">
                <a:solidFill>
                  <a:schemeClr val="bg1"/>
                </a:solidFill>
              </a:rPr>
              <a:t>Konteneintreiberngssteller</a:t>
            </a:r>
            <a:r>
              <a:rPr lang="de-DE" sz="715" dirty="0">
                <a:solidFill>
                  <a:schemeClr val="bg1"/>
                </a:solidFill>
              </a:rPr>
              <a:t> und Konteneintreiber</a:t>
            </a:r>
          </a:p>
        </p:txBody>
      </p:sp>
      <p:sp>
        <p:nvSpPr>
          <p:cNvPr id="4" name="Textfeld 3">
            <a:extLst>
              <a:ext uri="{FF2B5EF4-FFF2-40B4-BE49-F238E27FC236}">
                <a16:creationId xmlns:a16="http://schemas.microsoft.com/office/drawing/2014/main" id="{9068403F-EA84-6797-802C-61B1FE2A6844}"/>
              </a:ext>
            </a:extLst>
          </p:cNvPr>
          <p:cNvSpPr txBox="1"/>
          <p:nvPr/>
        </p:nvSpPr>
        <p:spPr>
          <a:xfrm>
            <a:off x="10087415" y="6538040"/>
            <a:ext cx="1928028" cy="318100"/>
          </a:xfrm>
          <a:prstGeom prst="rect">
            <a:avLst/>
          </a:prstGeom>
          <a:noFill/>
        </p:spPr>
        <p:txBody>
          <a:bodyPr wrap="none" rtlCol="0">
            <a:spAutoFit/>
          </a:bodyPr>
          <a:lstStyle/>
          <a:p>
            <a:pPr algn="l"/>
            <a:r>
              <a:rPr lang="de-DE" sz="1467" dirty="0"/>
              <a:t>Quelle: Amy Webb, FTI</a:t>
            </a:r>
          </a:p>
        </p:txBody>
      </p:sp>
      <p:sp>
        <p:nvSpPr>
          <p:cNvPr id="5" name="Textfeld 4">
            <a:extLst>
              <a:ext uri="{FF2B5EF4-FFF2-40B4-BE49-F238E27FC236}">
                <a16:creationId xmlns:a16="http://schemas.microsoft.com/office/drawing/2014/main" id="{3EC674AD-1DD3-F801-6DD3-E26FC0C3A981}"/>
              </a:ext>
            </a:extLst>
          </p:cNvPr>
          <p:cNvSpPr txBox="1"/>
          <p:nvPr/>
        </p:nvSpPr>
        <p:spPr>
          <a:xfrm>
            <a:off x="71428"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
        <p:nvSpPr>
          <p:cNvPr id="6" name="Titel 3">
            <a:extLst>
              <a:ext uri="{FF2B5EF4-FFF2-40B4-BE49-F238E27FC236}">
                <a16:creationId xmlns:a16="http://schemas.microsoft.com/office/drawing/2014/main" id="{158B5ED2-EDD1-2F2E-189E-B6233BF9EDC0}"/>
              </a:ext>
            </a:extLst>
          </p:cNvPr>
          <p:cNvSpPr txBox="1">
            <a:spLocks/>
          </p:cNvSpPr>
          <p:nvPr/>
        </p:nvSpPr>
        <p:spPr>
          <a:xfrm>
            <a:off x="156651" y="-19561"/>
            <a:ext cx="11777963" cy="498276"/>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t>Die drei General Purpose Technologies</a:t>
            </a:r>
          </a:p>
        </p:txBody>
      </p:sp>
      <p:sp>
        <p:nvSpPr>
          <p:cNvPr id="3" name="Oval 2">
            <a:extLst>
              <a:ext uri="{FF2B5EF4-FFF2-40B4-BE49-F238E27FC236}">
                <a16:creationId xmlns:a16="http://schemas.microsoft.com/office/drawing/2014/main" id="{24A7AD68-9B67-3D40-6771-A01CDEAE1216}"/>
              </a:ext>
            </a:extLst>
          </p:cNvPr>
          <p:cNvSpPr>
            <a:spLocks noChangeAspect="1"/>
          </p:cNvSpPr>
          <p:nvPr/>
        </p:nvSpPr>
        <p:spPr>
          <a:xfrm>
            <a:off x="2057561" y="1349060"/>
            <a:ext cx="2400000" cy="2400000"/>
          </a:xfrm>
          <a:prstGeom prst="ellipse">
            <a:avLst/>
          </a:prstGeom>
          <a:solidFill>
            <a:srgbClr val="F5C223"/>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2400" dirty="0">
                <a:solidFill>
                  <a:schemeClr val="bg1"/>
                </a:solidFill>
              </a:rPr>
              <a:t>Generative KI</a:t>
            </a:r>
          </a:p>
        </p:txBody>
      </p:sp>
      <p:sp>
        <p:nvSpPr>
          <p:cNvPr id="7" name="Oval 6">
            <a:extLst>
              <a:ext uri="{FF2B5EF4-FFF2-40B4-BE49-F238E27FC236}">
                <a16:creationId xmlns:a16="http://schemas.microsoft.com/office/drawing/2014/main" id="{40391BBD-2AED-ABFF-4242-128212378471}"/>
              </a:ext>
            </a:extLst>
          </p:cNvPr>
          <p:cNvSpPr/>
          <p:nvPr/>
        </p:nvSpPr>
        <p:spPr>
          <a:xfrm>
            <a:off x="7687415" y="1365424"/>
            <a:ext cx="2400000" cy="2400000"/>
          </a:xfrm>
          <a:prstGeom prst="ellipse">
            <a:avLst/>
          </a:prstGeom>
          <a:solidFill>
            <a:srgbClr val="C28E0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9" name="Oval 8">
            <a:extLst>
              <a:ext uri="{FF2B5EF4-FFF2-40B4-BE49-F238E27FC236}">
                <a16:creationId xmlns:a16="http://schemas.microsoft.com/office/drawing/2014/main" id="{3172C155-4148-650C-6B37-425E6832285A}"/>
              </a:ext>
            </a:extLst>
          </p:cNvPr>
          <p:cNvSpPr>
            <a:spLocks noChangeAspect="1"/>
          </p:cNvSpPr>
          <p:nvPr/>
        </p:nvSpPr>
        <p:spPr>
          <a:xfrm>
            <a:off x="4807415" y="3599259"/>
            <a:ext cx="2400000" cy="2400000"/>
          </a:xfrm>
          <a:prstGeom prst="ellipse">
            <a:avLst/>
          </a:prstGeom>
          <a:solidFill>
            <a:schemeClr val="accent4">
              <a:lumMod val="5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0" name="Textfeld 9">
            <a:extLst>
              <a:ext uri="{FF2B5EF4-FFF2-40B4-BE49-F238E27FC236}">
                <a16:creationId xmlns:a16="http://schemas.microsoft.com/office/drawing/2014/main" id="{887E356B-8A82-BE74-A34E-9CCA800FB2C5}"/>
              </a:ext>
            </a:extLst>
          </p:cNvPr>
          <p:cNvSpPr txBox="1"/>
          <p:nvPr/>
        </p:nvSpPr>
        <p:spPr>
          <a:xfrm>
            <a:off x="4947681" y="4553038"/>
            <a:ext cx="2053639" cy="461665"/>
          </a:xfrm>
          <a:prstGeom prst="rect">
            <a:avLst/>
          </a:prstGeom>
          <a:noFill/>
        </p:spPr>
        <p:txBody>
          <a:bodyPr wrap="none" rtlCol="0">
            <a:spAutoFit/>
          </a:bodyPr>
          <a:lstStyle/>
          <a:p>
            <a:pPr algn="l"/>
            <a:r>
              <a:rPr lang="de-DE" sz="2400" dirty="0">
                <a:solidFill>
                  <a:schemeClr val="bg1"/>
                </a:solidFill>
              </a:rPr>
              <a:t>Biotechnologie</a:t>
            </a:r>
          </a:p>
        </p:txBody>
      </p:sp>
      <p:sp>
        <p:nvSpPr>
          <p:cNvPr id="11" name="Textfeld 10">
            <a:extLst>
              <a:ext uri="{FF2B5EF4-FFF2-40B4-BE49-F238E27FC236}">
                <a16:creationId xmlns:a16="http://schemas.microsoft.com/office/drawing/2014/main" id="{19CFE021-C237-0B45-D2F0-3CAED0878CC0}"/>
              </a:ext>
            </a:extLst>
          </p:cNvPr>
          <p:cNvSpPr txBox="1"/>
          <p:nvPr/>
        </p:nvSpPr>
        <p:spPr>
          <a:xfrm>
            <a:off x="7710952" y="2190990"/>
            <a:ext cx="2312684" cy="461665"/>
          </a:xfrm>
          <a:prstGeom prst="rect">
            <a:avLst/>
          </a:prstGeom>
          <a:noFill/>
        </p:spPr>
        <p:txBody>
          <a:bodyPr wrap="none" rtlCol="0">
            <a:spAutoFit/>
          </a:bodyPr>
          <a:lstStyle/>
          <a:p>
            <a:pPr algn="l"/>
            <a:r>
              <a:rPr lang="de-DE" sz="2400" dirty="0">
                <a:solidFill>
                  <a:schemeClr val="bg1"/>
                </a:solidFill>
              </a:rPr>
              <a:t>Vernetzte Geräte</a:t>
            </a:r>
          </a:p>
        </p:txBody>
      </p:sp>
      <p:cxnSp>
        <p:nvCxnSpPr>
          <p:cNvPr id="13" name="Gerade Verbindung 12">
            <a:extLst>
              <a:ext uri="{FF2B5EF4-FFF2-40B4-BE49-F238E27FC236}">
                <a16:creationId xmlns:a16="http://schemas.microsoft.com/office/drawing/2014/main" id="{B5E64472-CD5A-6EE3-4E86-42BB2AC60708}"/>
              </a:ext>
            </a:extLst>
          </p:cNvPr>
          <p:cNvCxnSpPr>
            <a:cxnSpLocks/>
          </p:cNvCxnSpPr>
          <p:nvPr/>
        </p:nvCxnSpPr>
        <p:spPr>
          <a:xfrm>
            <a:off x="4457562" y="2552956"/>
            <a:ext cx="1549853" cy="575235"/>
          </a:xfrm>
          <a:prstGeom prst="line">
            <a:avLst/>
          </a:prstGeom>
          <a:ln w="12700">
            <a:solidFill>
              <a:srgbClr val="176D9A"/>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0437E34C-73CB-BAA4-C062-58F4F07FC47A}"/>
              </a:ext>
            </a:extLst>
          </p:cNvPr>
          <p:cNvCxnSpPr>
            <a:cxnSpLocks/>
          </p:cNvCxnSpPr>
          <p:nvPr/>
        </p:nvCxnSpPr>
        <p:spPr>
          <a:xfrm flipV="1">
            <a:off x="6002612" y="2503860"/>
            <a:ext cx="1684803" cy="62433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C47FA7E1-9298-9B0C-2281-BB63C3524BCE}"/>
              </a:ext>
            </a:extLst>
          </p:cNvPr>
          <p:cNvCxnSpPr>
            <a:cxnSpLocks/>
            <a:endCxn id="9" idx="0"/>
          </p:cNvCxnSpPr>
          <p:nvPr/>
        </p:nvCxnSpPr>
        <p:spPr>
          <a:xfrm>
            <a:off x="6007415" y="3128191"/>
            <a:ext cx="0" cy="471068"/>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246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6" name="Zusammenfassungszoom 5">
                <a:extLst>
                  <a:ext uri="{FF2B5EF4-FFF2-40B4-BE49-F238E27FC236}">
                    <a16:creationId xmlns:a16="http://schemas.microsoft.com/office/drawing/2014/main" id="{B579E615-D715-5966-0730-A38AD42D0C9B}"/>
                  </a:ext>
                </a:extLst>
              </p:cNvPr>
              <p:cNvGraphicFramePr>
                <a:graphicFrameLocks noChangeAspect="1"/>
              </p:cNvGraphicFramePr>
              <p:nvPr>
                <p:extLst>
                  <p:ext uri="{D42A27DB-BD31-4B8C-83A1-F6EECF244321}">
                    <p14:modId xmlns:p14="http://schemas.microsoft.com/office/powerpoint/2010/main" val="1191128586"/>
                  </p:ext>
                </p:extLst>
              </p:nvPr>
            </p:nvGraphicFramePr>
            <p:xfrm>
              <a:off x="-330200" y="625444"/>
              <a:ext cx="12852400" cy="5318302"/>
            </p:xfrm>
            <a:graphic>
              <a:graphicData uri="http://schemas.microsoft.com/office/powerpoint/2016/summaryzoom">
                <psuz:summaryZm>
                  <psuz:summaryZmObj sectionId="{51FDB798-3A47-A244-9F13-DD6F802085E7}">
                    <psuz:zmPr id="{B02CE2AF-9189-8541-8E3C-A9A7BBE08080}" transitionDur="1000">
                      <p166:blipFill xmlns:p166="http://schemas.microsoft.com/office/powerpoint/2016/6/main">
                        <a:blip r:embed="rId2"/>
                        <a:stretch>
                          <a:fillRect/>
                        </a:stretch>
                      </p166:blipFill>
                      <p166:spPr xmlns:p166="http://schemas.microsoft.com/office/powerpoint/2016/6/main">
                        <a:xfrm>
                          <a:off x="498031" y="418014"/>
                          <a:ext cx="3855720" cy="2168842"/>
                        </a:xfrm>
                        <a:prstGeom prst="rect">
                          <a:avLst/>
                        </a:prstGeom>
                      </p166:spPr>
                    </psuz:zmPr>
                  </psuz:summaryZmObj>
                  <psuz:summaryZmObj sectionId="{317910FF-6E67-964A-84A9-CE39709FA5CF}">
                    <psuz:zmPr id="{07C3F067-2F26-7547-B1BD-A4592471BC84}" transitionDur="1000">
                      <p166:blipFill xmlns:p166="http://schemas.microsoft.com/office/powerpoint/2016/6/main">
                        <a:blip r:embed="rId3"/>
                        <a:stretch>
                          <a:fillRect/>
                        </a:stretch>
                      </p166:blipFill>
                      <p166:spPr xmlns:p166="http://schemas.microsoft.com/office/powerpoint/2016/6/main">
                        <a:xfrm>
                          <a:off x="4498340" y="418014"/>
                          <a:ext cx="3855720" cy="2168842"/>
                        </a:xfrm>
                        <a:prstGeom prst="rect">
                          <a:avLst/>
                        </a:prstGeom>
                      </p166:spPr>
                    </psuz:zmPr>
                  </psuz:summaryZmObj>
                  <psuz:summaryZmObj sectionId="{67924CA0-AC8E-2242-B353-D7395A077B78}">
                    <psuz:zmPr id="{C6E8AF9D-BFB7-1C46-8421-A0521AF0A026}" transitionDur="1000">
                      <p166:blipFill xmlns:p166="http://schemas.microsoft.com/office/powerpoint/2016/6/main">
                        <a:blip r:embed="rId4"/>
                        <a:stretch>
                          <a:fillRect/>
                        </a:stretch>
                      </p166:blipFill>
                      <p166:spPr xmlns:p166="http://schemas.microsoft.com/office/powerpoint/2016/6/main">
                        <a:xfrm>
                          <a:off x="8498649" y="418014"/>
                          <a:ext cx="3855720" cy="2168842"/>
                        </a:xfrm>
                        <a:prstGeom prst="rect">
                          <a:avLst/>
                        </a:prstGeom>
                      </p166:spPr>
                    </psuz:zmPr>
                  </psuz:summaryZmObj>
                  <psuz:summaryZmObj sectionId="{3681CDBD-9D82-F84D-987C-2E368233ABC8}">
                    <psuz:zmPr id="{48466D6F-6234-3145-B496-E96AB06CE891}" transitionDur="1000">
                      <p166:blipFill xmlns:p166="http://schemas.microsoft.com/office/powerpoint/2016/6/main">
                        <a:blip r:embed="rId5"/>
                        <a:stretch>
                          <a:fillRect/>
                        </a:stretch>
                      </p166:blipFill>
                      <p166:spPr xmlns:p166="http://schemas.microsoft.com/office/powerpoint/2016/6/main">
                        <a:xfrm>
                          <a:off x="498031" y="2731445"/>
                          <a:ext cx="3855720" cy="2168842"/>
                        </a:xfrm>
                        <a:prstGeom prst="rect">
                          <a:avLst/>
                        </a:prstGeom>
                      </p166:spPr>
                    </psuz:zmPr>
                  </psuz:summaryZmObj>
                  <psuz:summaryZmObj sectionId="{B4AD6C17-3FFE-DB4E-9081-BDAE23DFEFBA}">
                    <psuz:zmPr id="{CE2E27D4-6948-C547-A8CB-B19E68618F91}" transitionDur="1000">
                      <p166:blipFill xmlns:p166="http://schemas.microsoft.com/office/powerpoint/2016/6/main">
                        <a:blip r:embed="rId6"/>
                        <a:stretch>
                          <a:fillRect/>
                        </a:stretch>
                      </p166:blipFill>
                      <p166:spPr xmlns:p166="http://schemas.microsoft.com/office/powerpoint/2016/6/main">
                        <a:xfrm>
                          <a:off x="4498340" y="2731445"/>
                          <a:ext cx="3855720" cy="2168842"/>
                        </a:xfrm>
                        <a:prstGeom prst="rect">
                          <a:avLst/>
                        </a:prstGeom>
                      </p166:spPr>
                    </psuz:zmPr>
                  </psuz:summaryZmObj>
                  <psuz:summaryZmObj sectionId="{38F9B449-07FB-B24F-AF2D-B3D5166609E1}">
                    <psuz:zmPr id="{0BB6C830-AD17-E640-883E-3B96FE04DD6D}" transitionDur="1000">
                      <p166:blipFill xmlns:p166="http://schemas.microsoft.com/office/powerpoint/2016/6/main">
                        <a:blip r:embed="rId7"/>
                        <a:stretch>
                          <a:fillRect/>
                        </a:stretch>
                      </p166:blipFill>
                      <p166:spPr xmlns:p166="http://schemas.microsoft.com/office/powerpoint/2016/6/main">
                        <a:xfrm>
                          <a:off x="8498649" y="2731445"/>
                          <a:ext cx="3855720" cy="2168842"/>
                        </a:xfrm>
                        <a:prstGeom prst="rect">
                          <a:avLst/>
                        </a:prstGeom>
                      </p166:spPr>
                    </psuz:zmPr>
                  </psuz:summaryZmObj>
                  <psuz:gridLayout/>
                </psuz:summaryZm>
              </a:graphicData>
            </a:graphic>
          </p:graphicFrame>
        </mc:Choice>
        <mc:Fallback>
          <p:grpSp>
            <p:nvGrpSpPr>
              <p:cNvPr id="6" name="Zusammenfassungszoom 5">
                <a:extLst>
                  <a:ext uri="{FF2B5EF4-FFF2-40B4-BE49-F238E27FC236}">
                    <a16:creationId xmlns:a16="http://schemas.microsoft.com/office/drawing/2014/main" id="{B579E615-D715-5966-0730-A38AD42D0C9B}"/>
                  </a:ext>
                </a:extLst>
              </p:cNvPr>
              <p:cNvGrpSpPr>
                <a:grpSpLocks noGrp="1" noUngrp="1" noRot="1" noChangeAspect="1" noMove="1" noResize="1"/>
              </p:cNvGrpSpPr>
              <p:nvPr/>
            </p:nvGrpSpPr>
            <p:grpSpPr>
              <a:xfrm>
                <a:off x="-330200" y="625444"/>
                <a:ext cx="12852400" cy="5318302"/>
                <a:chOff x="-330200" y="625444"/>
                <a:chExt cx="12852400" cy="5318302"/>
              </a:xfrm>
            </p:grpSpPr>
            <p:pic>
              <p:nvPicPr>
                <p:cNvPr id="2" name="Grafik 2">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67831" y="1043458"/>
                  <a:ext cx="3855720" cy="2168842"/>
                </a:xfrm>
                <a:prstGeom prst="rect">
                  <a:avLst/>
                </a:prstGeom>
              </p:spPr>
            </p:pic>
            <p:pic>
              <p:nvPicPr>
                <p:cNvPr id="3" name="Grafik 3">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168140" y="1043458"/>
                  <a:ext cx="3855720" cy="2168842"/>
                </a:xfrm>
                <a:prstGeom prst="rect">
                  <a:avLst/>
                </a:prstGeom>
              </p:spPr>
            </p:pic>
            <p:pic>
              <p:nvPicPr>
                <p:cNvPr id="4" name="Grafik 4">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8168449" y="1043458"/>
                  <a:ext cx="3855720" cy="2168842"/>
                </a:xfrm>
                <a:prstGeom prst="rect">
                  <a:avLst/>
                </a:prstGeom>
              </p:spPr>
            </p:pic>
            <p:pic>
              <p:nvPicPr>
                <p:cNvPr id="5" name="Grafik 5">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67831" y="3356889"/>
                  <a:ext cx="3855720" cy="2168842"/>
                </a:xfrm>
                <a:prstGeom prst="rect">
                  <a:avLst/>
                </a:prstGeom>
              </p:spPr>
            </p:pic>
            <p:pic>
              <p:nvPicPr>
                <p:cNvPr id="7" name="Grafik 7">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168140" y="3356889"/>
                  <a:ext cx="3855720" cy="2168842"/>
                </a:xfrm>
                <a:prstGeom prst="rect">
                  <a:avLst/>
                </a:prstGeom>
              </p:spPr>
            </p:pic>
            <p:pic>
              <p:nvPicPr>
                <p:cNvPr id="8" name="Grafik 8">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8168449" y="3356889"/>
                  <a:ext cx="3855720" cy="2168842"/>
                </a:xfrm>
                <a:prstGeom prst="rect">
                  <a:avLst/>
                </a:prstGeom>
              </p:spPr>
            </p:pic>
          </p:grpSp>
        </mc:Fallback>
      </mc:AlternateContent>
    </p:spTree>
    <p:extLst>
      <p:ext uri="{BB962C8B-B14F-4D97-AF65-F5344CB8AC3E}">
        <p14:creationId xmlns:p14="http://schemas.microsoft.com/office/powerpoint/2010/main" val="2592343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bgerundetes Rechteck 28">
            <a:extLst>
              <a:ext uri="{FF2B5EF4-FFF2-40B4-BE49-F238E27FC236}">
                <a16:creationId xmlns:a16="http://schemas.microsoft.com/office/drawing/2014/main" id="{68FEAEAC-4D72-114E-A5E0-B707BEC2910A}"/>
              </a:ext>
            </a:extLst>
          </p:cNvPr>
          <p:cNvSpPr/>
          <p:nvPr/>
        </p:nvSpPr>
        <p:spPr>
          <a:xfrm>
            <a:off x="247968" y="1007969"/>
            <a:ext cx="11708064" cy="5436375"/>
          </a:xfrm>
          <a:prstGeom prst="roundRect">
            <a:avLst>
              <a:gd name="adj" fmla="val 1487"/>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15361" name="Titel 3"/>
          <p:cNvSpPr>
            <a:spLocks noGrp="1"/>
          </p:cNvSpPr>
          <p:nvPr>
            <p:ph type="title"/>
          </p:nvPr>
        </p:nvSpPr>
        <p:spPr>
          <a:xfrm>
            <a:off x="240000" y="192001"/>
            <a:ext cx="11165416" cy="627063"/>
          </a:xfrm>
        </p:spPr>
        <p:txBody>
          <a:bodyPr>
            <a:noAutofit/>
          </a:bodyPr>
          <a:lstStyle/>
          <a:p>
            <a:pPr algn="l" eaLnBrk="1" hangingPunct="1">
              <a:defRPr/>
            </a:pPr>
            <a:r>
              <a:rPr lang="de-DE" sz="3733" dirty="0">
                <a:ea typeface="ＭＳ Ｐゴシック" charset="0"/>
              </a:rPr>
              <a:t>Rabbit R1 und Large Action Models</a:t>
            </a:r>
          </a:p>
        </p:txBody>
      </p:sp>
      <p:sp>
        <p:nvSpPr>
          <p:cNvPr id="27" name="Textfeld 12">
            <a:extLst>
              <a:ext uri="{FF2B5EF4-FFF2-40B4-BE49-F238E27FC236}">
                <a16:creationId xmlns:a16="http://schemas.microsoft.com/office/drawing/2014/main" id="{F5DFD32A-C034-B441-B9C7-F2F891A6C66D}"/>
              </a:ext>
            </a:extLst>
          </p:cNvPr>
          <p:cNvSpPr txBox="1">
            <a:spLocks noChangeArrowheads="1"/>
          </p:cNvSpPr>
          <p:nvPr/>
        </p:nvSpPr>
        <p:spPr bwMode="auto">
          <a:xfrm>
            <a:off x="8623610" y="6479431"/>
            <a:ext cx="343876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cs typeface="ヒラギノ角ゴ Pro W3" charset="0"/>
              </a:defRPr>
            </a:lvl2pPr>
            <a:lvl3pPr marL="1143000" indent="-228600" eaLnBrk="0" hangingPunct="0">
              <a:defRPr sz="2400">
                <a:solidFill>
                  <a:schemeClr val="tx1"/>
                </a:solidFill>
                <a:latin typeface="Calibri" charset="0"/>
                <a:ea typeface="ヒラギノ角ゴ Pro W3" charset="0"/>
                <a:cs typeface="ヒラギノ角ゴ Pro W3" charset="0"/>
              </a:defRPr>
            </a:lvl3pPr>
            <a:lvl4pPr marL="1600200" indent="-228600" eaLnBrk="0" hangingPunct="0">
              <a:defRPr sz="2400">
                <a:solidFill>
                  <a:schemeClr val="tx1"/>
                </a:solidFill>
                <a:latin typeface="Calibri" charset="0"/>
                <a:ea typeface="ヒラギノ角ゴ Pro W3" charset="0"/>
                <a:cs typeface="ヒラギノ角ゴ Pro W3" charset="0"/>
              </a:defRPr>
            </a:lvl4pPr>
            <a:lvl5pPr marL="2057400" indent="-228600" eaLnBrk="0" hangingPunct="0">
              <a:defRPr sz="24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9pPr>
          </a:lstStyle>
          <a:p>
            <a:pPr algn="r" eaLnBrk="1" hangingPunct="1"/>
            <a:r>
              <a:rPr lang="de-DE" sz="1600" dirty="0"/>
              <a:t>Quelle: Rabbit</a:t>
            </a:r>
          </a:p>
        </p:txBody>
      </p:sp>
      <p:sp>
        <p:nvSpPr>
          <p:cNvPr id="8" name="Textfeld 7">
            <a:extLst>
              <a:ext uri="{FF2B5EF4-FFF2-40B4-BE49-F238E27FC236}">
                <a16:creationId xmlns:a16="http://schemas.microsoft.com/office/drawing/2014/main" id="{266F2F65-815A-65A2-9A03-0538855C1097}"/>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
        <p:nvSpPr>
          <p:cNvPr id="13" name="Textfeld 12">
            <a:extLst>
              <a:ext uri="{FF2B5EF4-FFF2-40B4-BE49-F238E27FC236}">
                <a16:creationId xmlns:a16="http://schemas.microsoft.com/office/drawing/2014/main" id="{2AD4513D-DB9E-DE18-B451-8CC0215B823C}"/>
              </a:ext>
            </a:extLst>
          </p:cNvPr>
          <p:cNvSpPr txBox="1"/>
          <p:nvPr/>
        </p:nvSpPr>
        <p:spPr>
          <a:xfrm>
            <a:off x="6126334" y="1154389"/>
            <a:ext cx="5530023" cy="4278094"/>
          </a:xfrm>
          <a:prstGeom prst="rect">
            <a:avLst/>
          </a:prstGeom>
          <a:noFill/>
        </p:spPr>
        <p:txBody>
          <a:bodyPr wrap="square">
            <a:spAutoFit/>
          </a:bodyPr>
          <a:lstStyle/>
          <a:p>
            <a:pPr algn="l"/>
            <a:r>
              <a:rPr lang="de-DE" sz="1600" dirty="0">
                <a:solidFill>
                  <a:srgbClr val="000000"/>
                </a:solidFill>
                <a:latin typeface="Open Sans" panose="020B0606030504020204" pitchFamily="34" charset="0"/>
              </a:rPr>
              <a:t>LAMs unterscheiden sich von großen Sprachmodellen (LLMs), indem sie nicht nur Informationen oder Anweisungen bereitstellen, sondern aktiv Aufgaben wie die Navigation auf Websites, das Ausfüllen von Formularen oder das Online-Shopping ausführen können. </a:t>
            </a:r>
          </a:p>
          <a:p>
            <a:pPr algn="l"/>
            <a:endParaRPr lang="de-DE" sz="1600" dirty="0">
              <a:solidFill>
                <a:srgbClr val="000000"/>
              </a:solidFill>
              <a:latin typeface="Open Sans" panose="020B0606030504020204" pitchFamily="34" charset="0"/>
            </a:endParaRPr>
          </a:p>
          <a:p>
            <a:pPr algn="l"/>
            <a:r>
              <a:rPr lang="de-DE" sz="1600" dirty="0">
                <a:solidFill>
                  <a:srgbClr val="000000"/>
                </a:solidFill>
                <a:latin typeface="Open Sans" panose="020B0606030504020204" pitchFamily="34" charset="0"/>
              </a:rPr>
              <a:t>Diese Entwicklungen signalisieren einen bedeutenden Schritt in Richtung einer zukünftigen Arbeitswelt, in der die Interaktion zwischen Mensch und Maschine nahtlos und intuitiv wird. </a:t>
            </a:r>
          </a:p>
          <a:p>
            <a:pPr algn="l"/>
            <a:endParaRPr lang="de-DE" sz="1600" dirty="0">
              <a:solidFill>
                <a:srgbClr val="000000"/>
              </a:solidFill>
              <a:latin typeface="Open Sans" panose="020B0606030504020204" pitchFamily="34" charset="0"/>
            </a:endParaRPr>
          </a:p>
          <a:p>
            <a:pPr algn="l"/>
            <a:r>
              <a:rPr lang="de-DE" sz="1600" dirty="0">
                <a:solidFill>
                  <a:srgbClr val="000000"/>
                </a:solidFill>
                <a:latin typeface="Open Sans" panose="020B0606030504020204" pitchFamily="34" charset="0"/>
              </a:rPr>
              <a:t>Die Fähigkeit von LAMs, ohne die Notwendigkeit einer API-Integration direkt mit Benutzeroberflächen zu arbeiten, eröffnet neue Möglichkeiten für die Automatisierung und könnte die Art und Weise, wie wir Technologie nutzen, grundlegend verändern.</a:t>
            </a:r>
          </a:p>
        </p:txBody>
      </p:sp>
      <p:pic>
        <p:nvPicPr>
          <p:cNvPr id="14" name="Grafik 13">
            <a:extLst>
              <a:ext uri="{FF2B5EF4-FFF2-40B4-BE49-F238E27FC236}">
                <a16:creationId xmlns:a16="http://schemas.microsoft.com/office/drawing/2014/main" id="{24DCBF45-EAD0-CA40-131C-990EB1B52DEC}"/>
              </a:ext>
            </a:extLst>
          </p:cNvPr>
          <p:cNvPicPr>
            <a:picLocks noChangeAspect="1"/>
          </p:cNvPicPr>
          <p:nvPr/>
        </p:nvPicPr>
        <p:blipFill>
          <a:blip r:embed="rId3"/>
          <a:stretch>
            <a:fillRect/>
          </a:stretch>
        </p:blipFill>
        <p:spPr>
          <a:xfrm>
            <a:off x="257135" y="1033989"/>
            <a:ext cx="5860032" cy="5487121"/>
          </a:xfrm>
          <a:prstGeom prst="rect">
            <a:avLst/>
          </a:prstGeom>
        </p:spPr>
      </p:pic>
    </p:spTree>
    <p:extLst>
      <p:ext uri="{BB962C8B-B14F-4D97-AF65-F5344CB8AC3E}">
        <p14:creationId xmlns:p14="http://schemas.microsoft.com/office/powerpoint/2010/main" val="61540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bgerundetes Rechteck 28">
            <a:extLst>
              <a:ext uri="{FF2B5EF4-FFF2-40B4-BE49-F238E27FC236}">
                <a16:creationId xmlns:a16="http://schemas.microsoft.com/office/drawing/2014/main" id="{68FEAEAC-4D72-114E-A5E0-B707BEC2910A}"/>
              </a:ext>
            </a:extLst>
          </p:cNvPr>
          <p:cNvSpPr/>
          <p:nvPr/>
        </p:nvSpPr>
        <p:spPr>
          <a:xfrm>
            <a:off x="247968" y="1007969"/>
            <a:ext cx="11708064" cy="5436375"/>
          </a:xfrm>
          <a:prstGeom prst="roundRect">
            <a:avLst>
              <a:gd name="adj" fmla="val 1487"/>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15361" name="Titel 3"/>
          <p:cNvSpPr>
            <a:spLocks noGrp="1"/>
          </p:cNvSpPr>
          <p:nvPr>
            <p:ph type="title"/>
          </p:nvPr>
        </p:nvSpPr>
        <p:spPr>
          <a:xfrm>
            <a:off x="240000" y="192001"/>
            <a:ext cx="11165416" cy="627063"/>
          </a:xfrm>
        </p:spPr>
        <p:txBody>
          <a:bodyPr>
            <a:noAutofit/>
          </a:bodyPr>
          <a:lstStyle/>
          <a:p>
            <a:pPr algn="l" eaLnBrk="1" hangingPunct="1">
              <a:defRPr/>
            </a:pPr>
            <a:r>
              <a:rPr lang="de-DE" sz="3733" dirty="0">
                <a:ea typeface="ＭＳ Ｐゴシック" charset="0"/>
              </a:rPr>
              <a:t>Die KI macht auch Roboter schlau</a:t>
            </a:r>
          </a:p>
        </p:txBody>
      </p:sp>
      <p:sp>
        <p:nvSpPr>
          <p:cNvPr id="27" name="Textfeld 12">
            <a:extLst>
              <a:ext uri="{FF2B5EF4-FFF2-40B4-BE49-F238E27FC236}">
                <a16:creationId xmlns:a16="http://schemas.microsoft.com/office/drawing/2014/main" id="{F5DFD32A-C034-B441-B9C7-F2F891A6C66D}"/>
              </a:ext>
            </a:extLst>
          </p:cNvPr>
          <p:cNvSpPr txBox="1">
            <a:spLocks noChangeArrowheads="1"/>
          </p:cNvSpPr>
          <p:nvPr/>
        </p:nvSpPr>
        <p:spPr bwMode="auto">
          <a:xfrm>
            <a:off x="8623610" y="6479431"/>
            <a:ext cx="343876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cs typeface="ヒラギノ角ゴ Pro W3" charset="0"/>
              </a:defRPr>
            </a:lvl2pPr>
            <a:lvl3pPr marL="1143000" indent="-228600" eaLnBrk="0" hangingPunct="0">
              <a:defRPr sz="2400">
                <a:solidFill>
                  <a:schemeClr val="tx1"/>
                </a:solidFill>
                <a:latin typeface="Calibri" charset="0"/>
                <a:ea typeface="ヒラギノ角ゴ Pro W3" charset="0"/>
                <a:cs typeface="ヒラギノ角ゴ Pro W3" charset="0"/>
              </a:defRPr>
            </a:lvl3pPr>
            <a:lvl4pPr marL="1600200" indent="-228600" eaLnBrk="0" hangingPunct="0">
              <a:defRPr sz="2400">
                <a:solidFill>
                  <a:schemeClr val="tx1"/>
                </a:solidFill>
                <a:latin typeface="Calibri" charset="0"/>
                <a:ea typeface="ヒラギノ角ゴ Pro W3" charset="0"/>
                <a:cs typeface="ヒラギノ角ゴ Pro W3" charset="0"/>
              </a:defRPr>
            </a:lvl4pPr>
            <a:lvl5pPr marL="2057400" indent="-228600" eaLnBrk="0" hangingPunct="0">
              <a:defRPr sz="24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9pPr>
          </a:lstStyle>
          <a:p>
            <a:pPr algn="r" eaLnBrk="1" hangingPunct="1"/>
            <a:r>
              <a:rPr lang="de-DE" sz="1600" dirty="0"/>
              <a:t>Quelle: Figure AI</a:t>
            </a:r>
          </a:p>
        </p:txBody>
      </p:sp>
      <p:sp>
        <p:nvSpPr>
          <p:cNvPr id="8" name="Textfeld 7">
            <a:extLst>
              <a:ext uri="{FF2B5EF4-FFF2-40B4-BE49-F238E27FC236}">
                <a16:creationId xmlns:a16="http://schemas.microsoft.com/office/drawing/2014/main" id="{266F2F65-815A-65A2-9A03-0538855C1097}"/>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pic>
        <p:nvPicPr>
          <p:cNvPr id="2" name="Figure Status Update - OpenAI Speech-to-Speech Reasoning.mp4">
            <a:hlinkClick r:id="" action="ppaction://media"/>
            <a:extLst>
              <a:ext uri="{FF2B5EF4-FFF2-40B4-BE49-F238E27FC236}">
                <a16:creationId xmlns:a16="http://schemas.microsoft.com/office/drawing/2014/main" id="{0FFDF21B-DA5F-6B72-61B5-279B42B7F4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3667" y="1007969"/>
            <a:ext cx="9664666" cy="5436375"/>
          </a:xfrm>
          <a:prstGeom prst="rect">
            <a:avLst/>
          </a:prstGeom>
        </p:spPr>
      </p:pic>
    </p:spTree>
    <p:extLst>
      <p:ext uri="{BB962C8B-B14F-4D97-AF65-F5344CB8AC3E}">
        <p14:creationId xmlns:p14="http://schemas.microsoft.com/office/powerpoint/2010/main" val="33598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61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4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6AB11E4F-AE39-D047-80FC-989886E670F1}"/>
              </a:ext>
            </a:extLst>
          </p:cNvPr>
          <p:cNvSpPr/>
          <p:nvPr/>
        </p:nvSpPr>
        <p:spPr>
          <a:xfrm>
            <a:off x="247968" y="1025053"/>
            <a:ext cx="11708064" cy="5436375"/>
          </a:xfrm>
          <a:prstGeom prst="roundRect">
            <a:avLst>
              <a:gd name="adj" fmla="val 1487"/>
            </a:avLst>
          </a:prstGeom>
          <a:solidFill>
            <a:schemeClr val="bg1"/>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FF62D65E-90F4-DD4C-A54E-651079DDC1CA}"/>
              </a:ext>
            </a:extLst>
          </p:cNvPr>
          <p:cNvSpPr txBox="1"/>
          <p:nvPr/>
        </p:nvSpPr>
        <p:spPr>
          <a:xfrm>
            <a:off x="367663" y="3083748"/>
            <a:ext cx="10646248" cy="1077218"/>
          </a:xfrm>
          <a:prstGeom prst="rect">
            <a:avLst/>
          </a:prstGeom>
          <a:noFill/>
        </p:spPr>
        <p:txBody>
          <a:bodyPr wrap="none" rtlCol="0">
            <a:spAutoFit/>
          </a:bodyPr>
          <a:lstStyle/>
          <a:p>
            <a:pPr>
              <a:spcAft>
                <a:spcPts val="1600"/>
              </a:spcAft>
            </a:pPr>
            <a:r>
              <a:rPr lang="de-DE" sz="6400" dirty="0">
                <a:solidFill>
                  <a:srgbClr val="94723D"/>
                </a:solidFill>
              </a:rPr>
              <a:t>Die Probleme, die KI verursacht</a:t>
            </a:r>
          </a:p>
        </p:txBody>
      </p:sp>
    </p:spTree>
    <p:extLst>
      <p:ext uri="{BB962C8B-B14F-4D97-AF65-F5344CB8AC3E}">
        <p14:creationId xmlns:p14="http://schemas.microsoft.com/office/powerpoint/2010/main" val="113519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ADE91-E326-C50C-88D8-D0B642DB0859}"/>
            </a:ext>
          </a:extLst>
        </p:cNvPr>
        <p:cNvGrpSpPr/>
        <p:nvPr/>
      </p:nvGrpSpPr>
      <p:grpSpPr>
        <a:xfrm>
          <a:off x="0" y="0"/>
          <a:ext cx="0" cy="0"/>
          <a:chOff x="0" y="0"/>
          <a:chExt cx="0" cy="0"/>
        </a:xfrm>
      </p:grpSpPr>
      <p:sp>
        <p:nvSpPr>
          <p:cNvPr id="65" name="Titel 3">
            <a:extLst>
              <a:ext uri="{FF2B5EF4-FFF2-40B4-BE49-F238E27FC236}">
                <a16:creationId xmlns:a16="http://schemas.microsoft.com/office/drawing/2014/main" id="{F6673069-4D7E-E242-DEF2-113DB5B243FF}"/>
              </a:ext>
            </a:extLst>
          </p:cNvPr>
          <p:cNvSpPr txBox="1">
            <a:spLocks/>
          </p:cNvSpPr>
          <p:nvPr/>
        </p:nvSpPr>
        <p:spPr>
          <a:xfrm>
            <a:off x="247968" y="11463"/>
            <a:ext cx="11235751" cy="885825"/>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cs typeface="Calibri" panose="020F0502020204030204" pitchFamily="34" charset="0"/>
              </a:rPr>
              <a:t>Einfluss der KI auf Leben der Menschen im Jahr 2040</a:t>
            </a:r>
          </a:p>
        </p:txBody>
      </p:sp>
      <p:sp>
        <p:nvSpPr>
          <p:cNvPr id="7" name="Titel 3">
            <a:extLst>
              <a:ext uri="{FF2B5EF4-FFF2-40B4-BE49-F238E27FC236}">
                <a16:creationId xmlns:a16="http://schemas.microsoft.com/office/drawing/2014/main" id="{BB16DE5E-E052-1CC3-17A0-72BA67E31D95}"/>
              </a:ext>
            </a:extLst>
          </p:cNvPr>
          <p:cNvSpPr txBox="1">
            <a:spLocks/>
          </p:cNvSpPr>
          <p:nvPr/>
        </p:nvSpPr>
        <p:spPr>
          <a:xfrm>
            <a:off x="9974728" y="196555"/>
            <a:ext cx="2282071" cy="447637"/>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r>
              <a:rPr lang="de-DE" sz="1600" b="1" dirty="0"/>
              <a:t>Expertenbefragung</a:t>
            </a:r>
            <a:endParaRPr lang="de-DE" sz="1600" dirty="0"/>
          </a:p>
        </p:txBody>
      </p:sp>
      <p:sp>
        <p:nvSpPr>
          <p:cNvPr id="12" name="Textfeld 11">
            <a:extLst>
              <a:ext uri="{FF2B5EF4-FFF2-40B4-BE49-F238E27FC236}">
                <a16:creationId xmlns:a16="http://schemas.microsoft.com/office/drawing/2014/main" id="{CFB8A261-CCC4-D221-FFEB-AD004C1C23E4}"/>
              </a:ext>
            </a:extLst>
          </p:cNvPr>
          <p:cNvSpPr txBox="1"/>
          <p:nvPr/>
        </p:nvSpPr>
        <p:spPr>
          <a:xfrm>
            <a:off x="699941" y="6519818"/>
            <a:ext cx="11235751" cy="318100"/>
          </a:xfrm>
          <a:prstGeom prst="rect">
            <a:avLst/>
          </a:prstGeom>
          <a:noFill/>
        </p:spPr>
        <p:txBody>
          <a:bodyPr wrap="square" rIns="0" rtlCol="0">
            <a:spAutoFit/>
          </a:bodyPr>
          <a:lstStyle/>
          <a:p>
            <a:pPr algn="r"/>
            <a:r>
              <a:rPr lang="de-DE" sz="1467" dirty="0"/>
              <a:t>Quelle: Elon University 2024</a:t>
            </a:r>
          </a:p>
        </p:txBody>
      </p:sp>
      <p:sp>
        <p:nvSpPr>
          <p:cNvPr id="8" name="Abgerundetes Rechteck 7">
            <a:extLst>
              <a:ext uri="{FF2B5EF4-FFF2-40B4-BE49-F238E27FC236}">
                <a16:creationId xmlns:a16="http://schemas.microsoft.com/office/drawing/2014/main" id="{99BC4989-6523-6E4D-AA93-4FA4B078FB36}"/>
              </a:ext>
            </a:extLst>
          </p:cNvPr>
          <p:cNvSpPr/>
          <p:nvPr/>
        </p:nvSpPr>
        <p:spPr>
          <a:xfrm>
            <a:off x="247968" y="1007969"/>
            <a:ext cx="11708064" cy="5436375"/>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CB392124-F28D-F2B0-9F94-26ACFA994D0D}"/>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graphicFrame>
        <p:nvGraphicFramePr>
          <p:cNvPr id="3" name="Diagramm 2">
            <a:extLst>
              <a:ext uri="{FF2B5EF4-FFF2-40B4-BE49-F238E27FC236}">
                <a16:creationId xmlns:a16="http://schemas.microsoft.com/office/drawing/2014/main" id="{EFE19F69-6DE9-CB1F-ED26-EFADCA21B627}"/>
              </a:ext>
            </a:extLst>
          </p:cNvPr>
          <p:cNvGraphicFramePr/>
          <p:nvPr>
            <p:extLst>
              <p:ext uri="{D42A27DB-BD31-4B8C-83A1-F6EECF244321}">
                <p14:modId xmlns:p14="http://schemas.microsoft.com/office/powerpoint/2010/main" val="1101716812"/>
              </p:ext>
            </p:extLst>
          </p:nvPr>
        </p:nvGraphicFramePr>
        <p:xfrm>
          <a:off x="247968" y="1005544"/>
          <a:ext cx="11687724" cy="55300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2275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ADE91-E326-C50C-88D8-D0B642DB0859}"/>
            </a:ext>
          </a:extLst>
        </p:cNvPr>
        <p:cNvGrpSpPr/>
        <p:nvPr/>
      </p:nvGrpSpPr>
      <p:grpSpPr>
        <a:xfrm>
          <a:off x="0" y="0"/>
          <a:ext cx="0" cy="0"/>
          <a:chOff x="0" y="0"/>
          <a:chExt cx="0" cy="0"/>
        </a:xfrm>
      </p:grpSpPr>
      <p:sp>
        <p:nvSpPr>
          <p:cNvPr id="65" name="Titel 3">
            <a:extLst>
              <a:ext uri="{FF2B5EF4-FFF2-40B4-BE49-F238E27FC236}">
                <a16:creationId xmlns:a16="http://schemas.microsoft.com/office/drawing/2014/main" id="{F6673069-4D7E-E242-DEF2-113DB5B243FF}"/>
              </a:ext>
            </a:extLst>
          </p:cNvPr>
          <p:cNvSpPr txBox="1">
            <a:spLocks/>
          </p:cNvSpPr>
          <p:nvPr/>
        </p:nvSpPr>
        <p:spPr>
          <a:xfrm>
            <a:off x="247968" y="11463"/>
            <a:ext cx="11235751" cy="885825"/>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cs typeface="Calibri" panose="020F0502020204030204" pitchFamily="34" charset="0"/>
              </a:rPr>
              <a:t>Einfluss der KI auf Institutionen und Systeme 2040</a:t>
            </a:r>
          </a:p>
        </p:txBody>
      </p:sp>
      <p:sp>
        <p:nvSpPr>
          <p:cNvPr id="7" name="Titel 3">
            <a:extLst>
              <a:ext uri="{FF2B5EF4-FFF2-40B4-BE49-F238E27FC236}">
                <a16:creationId xmlns:a16="http://schemas.microsoft.com/office/drawing/2014/main" id="{BB16DE5E-E052-1CC3-17A0-72BA67E31D95}"/>
              </a:ext>
            </a:extLst>
          </p:cNvPr>
          <p:cNvSpPr txBox="1">
            <a:spLocks/>
          </p:cNvSpPr>
          <p:nvPr/>
        </p:nvSpPr>
        <p:spPr>
          <a:xfrm>
            <a:off x="9974728" y="196555"/>
            <a:ext cx="2282071" cy="447637"/>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r>
              <a:rPr lang="de-DE" sz="1600" b="1" dirty="0"/>
              <a:t>Expertenbefragung</a:t>
            </a:r>
            <a:endParaRPr lang="de-DE" sz="1600" dirty="0"/>
          </a:p>
        </p:txBody>
      </p:sp>
      <p:sp>
        <p:nvSpPr>
          <p:cNvPr id="12" name="Textfeld 11">
            <a:extLst>
              <a:ext uri="{FF2B5EF4-FFF2-40B4-BE49-F238E27FC236}">
                <a16:creationId xmlns:a16="http://schemas.microsoft.com/office/drawing/2014/main" id="{CFB8A261-CCC4-D221-FFEB-AD004C1C23E4}"/>
              </a:ext>
            </a:extLst>
          </p:cNvPr>
          <p:cNvSpPr txBox="1"/>
          <p:nvPr/>
        </p:nvSpPr>
        <p:spPr>
          <a:xfrm>
            <a:off x="699941" y="6519818"/>
            <a:ext cx="11235751" cy="318100"/>
          </a:xfrm>
          <a:prstGeom prst="rect">
            <a:avLst/>
          </a:prstGeom>
          <a:noFill/>
        </p:spPr>
        <p:txBody>
          <a:bodyPr wrap="square" rIns="0" rtlCol="0">
            <a:spAutoFit/>
          </a:bodyPr>
          <a:lstStyle/>
          <a:p>
            <a:pPr algn="r"/>
            <a:r>
              <a:rPr lang="de-DE" sz="1467" dirty="0"/>
              <a:t>Quelle: Elon University 2024</a:t>
            </a:r>
          </a:p>
        </p:txBody>
      </p:sp>
      <p:sp>
        <p:nvSpPr>
          <p:cNvPr id="8" name="Abgerundetes Rechteck 7">
            <a:extLst>
              <a:ext uri="{FF2B5EF4-FFF2-40B4-BE49-F238E27FC236}">
                <a16:creationId xmlns:a16="http://schemas.microsoft.com/office/drawing/2014/main" id="{99BC4989-6523-6E4D-AA93-4FA4B078FB36}"/>
              </a:ext>
            </a:extLst>
          </p:cNvPr>
          <p:cNvSpPr/>
          <p:nvPr/>
        </p:nvSpPr>
        <p:spPr>
          <a:xfrm>
            <a:off x="247968" y="1007969"/>
            <a:ext cx="11708064" cy="5436375"/>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CB392124-F28D-F2B0-9F94-26ACFA994D0D}"/>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graphicFrame>
        <p:nvGraphicFramePr>
          <p:cNvPr id="3" name="Diagramm 2">
            <a:extLst>
              <a:ext uri="{FF2B5EF4-FFF2-40B4-BE49-F238E27FC236}">
                <a16:creationId xmlns:a16="http://schemas.microsoft.com/office/drawing/2014/main" id="{EFE19F69-6DE9-CB1F-ED26-EFADCA21B627}"/>
              </a:ext>
            </a:extLst>
          </p:cNvPr>
          <p:cNvGraphicFramePr/>
          <p:nvPr>
            <p:extLst>
              <p:ext uri="{D42A27DB-BD31-4B8C-83A1-F6EECF244321}">
                <p14:modId xmlns:p14="http://schemas.microsoft.com/office/powerpoint/2010/main" val="1808437507"/>
              </p:ext>
            </p:extLst>
          </p:nvPr>
        </p:nvGraphicFramePr>
        <p:xfrm>
          <a:off x="247968" y="1005544"/>
          <a:ext cx="11687724" cy="55300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0917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ADE91-E326-C50C-88D8-D0B642DB0859}"/>
            </a:ext>
          </a:extLst>
        </p:cNvPr>
        <p:cNvGrpSpPr/>
        <p:nvPr/>
      </p:nvGrpSpPr>
      <p:grpSpPr>
        <a:xfrm>
          <a:off x="0" y="0"/>
          <a:ext cx="0" cy="0"/>
          <a:chOff x="0" y="0"/>
          <a:chExt cx="0" cy="0"/>
        </a:xfrm>
      </p:grpSpPr>
      <p:pic>
        <p:nvPicPr>
          <p:cNvPr id="9" name="Grafik 8" descr="Ein Bild, das Person, Kleidung, Menschliches Gesicht, Lächeln enthält.&#10;&#10;Automatisch generierte Beschreibung">
            <a:extLst>
              <a:ext uri="{FF2B5EF4-FFF2-40B4-BE49-F238E27FC236}">
                <a16:creationId xmlns:a16="http://schemas.microsoft.com/office/drawing/2014/main" id="{142B9F82-B50E-931D-A0F8-BEF0064AFBF9}"/>
              </a:ext>
            </a:extLst>
          </p:cNvPr>
          <p:cNvPicPr>
            <a:picLocks noChangeAspect="1"/>
          </p:cNvPicPr>
          <p:nvPr/>
        </p:nvPicPr>
        <p:blipFill>
          <a:blip r:embed="rId3"/>
          <a:stretch>
            <a:fillRect/>
          </a:stretch>
        </p:blipFill>
        <p:spPr>
          <a:xfrm>
            <a:off x="2819399" y="159436"/>
            <a:ext cx="6760971" cy="6539127"/>
          </a:xfrm>
          <a:prstGeom prst="rect">
            <a:avLst/>
          </a:prstGeom>
        </p:spPr>
      </p:pic>
    </p:spTree>
    <p:extLst>
      <p:ext uri="{BB962C8B-B14F-4D97-AF65-F5344CB8AC3E}">
        <p14:creationId xmlns:p14="http://schemas.microsoft.com/office/powerpoint/2010/main" val="1675923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ADE91-E326-C50C-88D8-D0B642DB0859}"/>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CAE7DE94-96A1-B00B-B00A-EC17D8E0E906}"/>
              </a:ext>
            </a:extLst>
          </p:cNvPr>
          <p:cNvPicPr>
            <a:picLocks noChangeAspect="1"/>
          </p:cNvPicPr>
          <p:nvPr/>
        </p:nvPicPr>
        <p:blipFill>
          <a:blip r:embed="rId3"/>
          <a:stretch>
            <a:fillRect/>
          </a:stretch>
        </p:blipFill>
        <p:spPr>
          <a:xfrm>
            <a:off x="3086100" y="243840"/>
            <a:ext cx="6438900" cy="6438900"/>
          </a:xfrm>
          <a:prstGeom prst="rect">
            <a:avLst/>
          </a:prstGeom>
        </p:spPr>
      </p:pic>
    </p:spTree>
    <p:extLst>
      <p:ext uri="{BB962C8B-B14F-4D97-AF65-F5344CB8AC3E}">
        <p14:creationId xmlns:p14="http://schemas.microsoft.com/office/powerpoint/2010/main" val="29152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6AB11E4F-AE39-D047-80FC-989886E670F1}"/>
              </a:ext>
            </a:extLst>
          </p:cNvPr>
          <p:cNvSpPr/>
          <p:nvPr/>
        </p:nvSpPr>
        <p:spPr>
          <a:xfrm>
            <a:off x="247968" y="1025053"/>
            <a:ext cx="11708064" cy="5436375"/>
          </a:xfrm>
          <a:prstGeom prst="roundRect">
            <a:avLst>
              <a:gd name="adj" fmla="val 1487"/>
            </a:avLst>
          </a:prstGeom>
          <a:solidFill>
            <a:schemeClr val="bg1"/>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FF62D65E-90F4-DD4C-A54E-651079DDC1CA}"/>
              </a:ext>
            </a:extLst>
          </p:cNvPr>
          <p:cNvSpPr txBox="1"/>
          <p:nvPr/>
        </p:nvSpPr>
        <p:spPr>
          <a:xfrm>
            <a:off x="353918" y="2890391"/>
            <a:ext cx="5974713" cy="1077218"/>
          </a:xfrm>
          <a:prstGeom prst="rect">
            <a:avLst/>
          </a:prstGeom>
          <a:noFill/>
        </p:spPr>
        <p:txBody>
          <a:bodyPr wrap="none" rtlCol="0">
            <a:spAutoFit/>
          </a:bodyPr>
          <a:lstStyle/>
          <a:p>
            <a:pPr>
              <a:spcAft>
                <a:spcPts val="1600"/>
              </a:spcAft>
            </a:pPr>
            <a:r>
              <a:rPr lang="de-DE" sz="6400" dirty="0">
                <a:solidFill>
                  <a:srgbClr val="94723D"/>
                </a:solidFill>
              </a:rPr>
              <a:t>KI in Deutschland</a:t>
            </a:r>
          </a:p>
        </p:txBody>
      </p:sp>
    </p:spTree>
    <p:extLst>
      <p:ext uri="{BB962C8B-B14F-4D97-AF65-F5344CB8AC3E}">
        <p14:creationId xmlns:p14="http://schemas.microsoft.com/office/powerpoint/2010/main" val="3909342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ADE91-E326-C50C-88D8-D0B642DB0859}"/>
            </a:ext>
          </a:extLst>
        </p:cNvPr>
        <p:cNvGrpSpPr/>
        <p:nvPr/>
      </p:nvGrpSpPr>
      <p:grpSpPr>
        <a:xfrm>
          <a:off x="0" y="0"/>
          <a:ext cx="0" cy="0"/>
          <a:chOff x="0" y="0"/>
          <a:chExt cx="0" cy="0"/>
        </a:xfrm>
      </p:grpSpPr>
      <p:sp>
        <p:nvSpPr>
          <p:cNvPr id="65" name="Titel 3">
            <a:extLst>
              <a:ext uri="{FF2B5EF4-FFF2-40B4-BE49-F238E27FC236}">
                <a16:creationId xmlns:a16="http://schemas.microsoft.com/office/drawing/2014/main" id="{F6673069-4D7E-E242-DEF2-113DB5B243FF}"/>
              </a:ext>
            </a:extLst>
          </p:cNvPr>
          <p:cNvSpPr txBox="1">
            <a:spLocks/>
          </p:cNvSpPr>
          <p:nvPr/>
        </p:nvSpPr>
        <p:spPr>
          <a:xfrm>
            <a:off x="240001" y="1"/>
            <a:ext cx="11235751" cy="885825"/>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cs typeface="Calibri" panose="020F0502020204030204" pitchFamily="34" charset="0"/>
              </a:rPr>
              <a:t>Künstliche Intelligenz in der deutschen Wirtschaft</a:t>
            </a:r>
          </a:p>
        </p:txBody>
      </p:sp>
      <p:sp>
        <p:nvSpPr>
          <p:cNvPr id="7" name="Titel 3">
            <a:extLst>
              <a:ext uri="{FF2B5EF4-FFF2-40B4-BE49-F238E27FC236}">
                <a16:creationId xmlns:a16="http://schemas.microsoft.com/office/drawing/2014/main" id="{BB16DE5E-E052-1CC3-17A0-72BA67E31D95}"/>
              </a:ext>
            </a:extLst>
          </p:cNvPr>
          <p:cNvSpPr txBox="1">
            <a:spLocks/>
          </p:cNvSpPr>
          <p:nvPr/>
        </p:nvSpPr>
        <p:spPr>
          <a:xfrm>
            <a:off x="9684133" y="592611"/>
            <a:ext cx="2282071" cy="447637"/>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r>
              <a:rPr lang="de-DE" sz="1600" b="1" dirty="0"/>
              <a:t>Repräsentativumfrage unter 4000 Unternehmen in Deutschland</a:t>
            </a:r>
            <a:endParaRPr lang="de-DE" sz="1600" dirty="0"/>
          </a:p>
        </p:txBody>
      </p:sp>
      <p:sp>
        <p:nvSpPr>
          <p:cNvPr id="12" name="Textfeld 11">
            <a:extLst>
              <a:ext uri="{FF2B5EF4-FFF2-40B4-BE49-F238E27FC236}">
                <a16:creationId xmlns:a16="http://schemas.microsoft.com/office/drawing/2014/main" id="{CFB8A261-CCC4-D221-FFEB-AD004C1C23E4}"/>
              </a:ext>
            </a:extLst>
          </p:cNvPr>
          <p:cNvSpPr txBox="1"/>
          <p:nvPr/>
        </p:nvSpPr>
        <p:spPr>
          <a:xfrm>
            <a:off x="699941" y="6519818"/>
            <a:ext cx="11235751" cy="318100"/>
          </a:xfrm>
          <a:prstGeom prst="rect">
            <a:avLst/>
          </a:prstGeom>
          <a:noFill/>
        </p:spPr>
        <p:txBody>
          <a:bodyPr wrap="square" rIns="0" rtlCol="0">
            <a:spAutoFit/>
          </a:bodyPr>
          <a:lstStyle/>
          <a:p>
            <a:pPr algn="r"/>
            <a:r>
              <a:rPr lang="de-DE" sz="1467" dirty="0"/>
              <a:t>Quelle: BITKOM/DIHK 2024</a:t>
            </a:r>
          </a:p>
        </p:txBody>
      </p:sp>
      <p:sp>
        <p:nvSpPr>
          <p:cNvPr id="8" name="Abgerundetes Rechteck 7">
            <a:extLst>
              <a:ext uri="{FF2B5EF4-FFF2-40B4-BE49-F238E27FC236}">
                <a16:creationId xmlns:a16="http://schemas.microsoft.com/office/drawing/2014/main" id="{99BC4989-6523-6E4D-AA93-4FA4B078FB36}"/>
              </a:ext>
            </a:extLst>
          </p:cNvPr>
          <p:cNvSpPr/>
          <p:nvPr/>
        </p:nvSpPr>
        <p:spPr>
          <a:xfrm>
            <a:off x="247968" y="1007969"/>
            <a:ext cx="11708064" cy="5436375"/>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graphicFrame>
        <p:nvGraphicFramePr>
          <p:cNvPr id="5" name="Diagramm 4">
            <a:extLst>
              <a:ext uri="{FF2B5EF4-FFF2-40B4-BE49-F238E27FC236}">
                <a16:creationId xmlns:a16="http://schemas.microsoft.com/office/drawing/2014/main" id="{AB5C626E-8505-0BF1-DAE3-4201D52DBE62}"/>
              </a:ext>
            </a:extLst>
          </p:cNvPr>
          <p:cNvGraphicFramePr/>
          <p:nvPr>
            <p:extLst>
              <p:ext uri="{D42A27DB-BD31-4B8C-83A1-F6EECF244321}">
                <p14:modId xmlns:p14="http://schemas.microsoft.com/office/powerpoint/2010/main" val="1950658828"/>
              </p:ext>
            </p:extLst>
          </p:nvPr>
        </p:nvGraphicFramePr>
        <p:xfrm>
          <a:off x="225796" y="971930"/>
          <a:ext cx="11687723" cy="540409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a:extLst>
              <a:ext uri="{FF2B5EF4-FFF2-40B4-BE49-F238E27FC236}">
                <a16:creationId xmlns:a16="http://schemas.microsoft.com/office/drawing/2014/main" id="{A16DB79A-0E09-1468-232D-BC1153D025CF}"/>
              </a:ext>
            </a:extLst>
          </p:cNvPr>
          <p:cNvSpPr txBox="1"/>
          <p:nvPr/>
        </p:nvSpPr>
        <p:spPr>
          <a:xfrm>
            <a:off x="8737631" y="2583912"/>
            <a:ext cx="2753361" cy="1405256"/>
          </a:xfrm>
          <a:prstGeom prst="rect">
            <a:avLst/>
          </a:prstGeom>
          <a:noFill/>
        </p:spPr>
        <p:txBody>
          <a:bodyPr wrap="square" rtlCol="0">
            <a:spAutoFit/>
          </a:bodyPr>
          <a:lstStyle/>
          <a:p>
            <a:r>
              <a:rPr lang="de-DE" sz="2133" dirty="0"/>
              <a:t>Im Einsatz / </a:t>
            </a:r>
            <a:br>
              <a:rPr lang="de-DE" sz="2133" dirty="0"/>
            </a:br>
            <a:r>
              <a:rPr lang="de-DE" sz="2133" dirty="0"/>
              <a:t>Einsatz innerhalb der </a:t>
            </a:r>
            <a:br>
              <a:rPr lang="de-DE" sz="2133" dirty="0"/>
            </a:br>
            <a:r>
              <a:rPr lang="de-DE" sz="2133" dirty="0"/>
              <a:t>nächsten drei Jahre geplant</a:t>
            </a:r>
          </a:p>
        </p:txBody>
      </p:sp>
      <p:sp>
        <p:nvSpPr>
          <p:cNvPr id="2" name="Textfeld 1">
            <a:extLst>
              <a:ext uri="{FF2B5EF4-FFF2-40B4-BE49-F238E27FC236}">
                <a16:creationId xmlns:a16="http://schemas.microsoft.com/office/drawing/2014/main" id="{CB392124-F28D-F2B0-9F94-26ACFA994D0D}"/>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
        <p:nvSpPr>
          <p:cNvPr id="3" name="Textfeld 2">
            <a:extLst>
              <a:ext uri="{FF2B5EF4-FFF2-40B4-BE49-F238E27FC236}">
                <a16:creationId xmlns:a16="http://schemas.microsoft.com/office/drawing/2014/main" id="{B7DD23B8-DE8E-435B-6D46-70B4D199CFB4}"/>
              </a:ext>
            </a:extLst>
          </p:cNvPr>
          <p:cNvSpPr txBox="1"/>
          <p:nvPr/>
        </p:nvSpPr>
        <p:spPr>
          <a:xfrm>
            <a:off x="1857395" y="5359020"/>
            <a:ext cx="1350131" cy="420564"/>
          </a:xfrm>
          <a:prstGeom prst="rect">
            <a:avLst/>
          </a:prstGeom>
          <a:noFill/>
        </p:spPr>
        <p:txBody>
          <a:bodyPr wrap="square" rtlCol="0">
            <a:spAutoFit/>
          </a:bodyPr>
          <a:lstStyle/>
          <a:p>
            <a:pPr algn="r"/>
            <a:r>
              <a:rPr lang="de-DE" sz="2133" dirty="0"/>
              <a:t>Im Einsatz</a:t>
            </a:r>
          </a:p>
        </p:txBody>
      </p:sp>
      <p:cxnSp>
        <p:nvCxnSpPr>
          <p:cNvPr id="9" name="Gerade Verbindung 8">
            <a:extLst>
              <a:ext uri="{FF2B5EF4-FFF2-40B4-BE49-F238E27FC236}">
                <a16:creationId xmlns:a16="http://schemas.microsoft.com/office/drawing/2014/main" id="{037CA5E8-8B48-251B-F3E1-C15184D1BBB6}"/>
              </a:ext>
            </a:extLst>
          </p:cNvPr>
          <p:cNvCxnSpPr/>
          <p:nvPr/>
        </p:nvCxnSpPr>
        <p:spPr>
          <a:xfrm>
            <a:off x="1910080" y="5779584"/>
            <a:ext cx="1574800" cy="0"/>
          </a:xfrm>
          <a:prstGeom prst="line">
            <a:avLst/>
          </a:prstGeom>
          <a:ln w="38100">
            <a:solidFill>
              <a:srgbClr val="6DA0DB"/>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A3D17E70-F24D-BE73-186C-70F45057D1A9}"/>
              </a:ext>
            </a:extLst>
          </p:cNvPr>
          <p:cNvCxnSpPr>
            <a:cxnSpLocks/>
          </p:cNvCxnSpPr>
          <p:nvPr/>
        </p:nvCxnSpPr>
        <p:spPr>
          <a:xfrm>
            <a:off x="8432800" y="4082864"/>
            <a:ext cx="2743200" cy="0"/>
          </a:xfrm>
          <a:prstGeom prst="line">
            <a:avLst/>
          </a:prstGeom>
          <a:ln w="38100">
            <a:solidFill>
              <a:srgbClr val="C28E0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8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down)">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wipe(down)">
                                      <p:cBhvr>
                                        <p:cTn id="12" dur="500"/>
                                        <p:tgtEl>
                                          <p:spTgt spid="5">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wipe(down)">
                                      <p:cBhvr>
                                        <p:cTn id="17" dur="500"/>
                                        <p:tgtEl>
                                          <p:spTgt spid="5">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chart seriesIdx="0" categoryIdx="2" bldStep="ptInSeries"/>
                                            </p:graphicEl>
                                          </p:spTgt>
                                        </p:tgtEl>
                                        <p:attrNameLst>
                                          <p:attrName>style.visibility</p:attrName>
                                        </p:attrNameLst>
                                      </p:cBhvr>
                                      <p:to>
                                        <p:strVal val="visible"/>
                                      </p:to>
                                    </p:set>
                                    <p:animEffect transition="in" filter="wipe(down)">
                                      <p:cBhvr>
                                        <p:cTn id="22" dur="500"/>
                                        <p:tgtEl>
                                          <p:spTgt spid="5">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graphicEl>
                                              <a:chart seriesIdx="0" categoryIdx="3" bldStep="ptInSeries"/>
                                            </p:graphicEl>
                                          </p:spTgt>
                                        </p:tgtEl>
                                        <p:attrNameLst>
                                          <p:attrName>style.visibility</p:attrName>
                                        </p:attrNameLst>
                                      </p:cBhvr>
                                      <p:to>
                                        <p:strVal val="visible"/>
                                      </p:to>
                                    </p:set>
                                    <p:animEffect transition="in" filter="wipe(down)">
                                      <p:cBhvr>
                                        <p:cTn id="27" dur="500"/>
                                        <p:tgtEl>
                                          <p:spTgt spid="5">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graphicEl>
                                              <a:chart seriesIdx="1" categoryIdx="0" bldStep="ptInSeries"/>
                                            </p:graphicEl>
                                          </p:spTgt>
                                        </p:tgtEl>
                                        <p:attrNameLst>
                                          <p:attrName>style.visibility</p:attrName>
                                        </p:attrNameLst>
                                      </p:cBhvr>
                                      <p:to>
                                        <p:strVal val="visible"/>
                                      </p:to>
                                    </p:set>
                                    <p:animEffect transition="in" filter="wipe(down)">
                                      <p:cBhvr>
                                        <p:cTn id="38" dur="500"/>
                                        <p:tgtEl>
                                          <p:spTgt spid="5">
                                            <p:graphicEl>
                                              <a:chart seriesIdx="1" categoryIdx="0" bldStep="ptInSeries"/>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graphicEl>
                                              <a:chart seriesIdx="1" categoryIdx="1" bldStep="ptInSeries"/>
                                            </p:graphicEl>
                                          </p:spTgt>
                                        </p:tgtEl>
                                        <p:attrNameLst>
                                          <p:attrName>style.visibility</p:attrName>
                                        </p:attrNameLst>
                                      </p:cBhvr>
                                      <p:to>
                                        <p:strVal val="visible"/>
                                      </p:to>
                                    </p:set>
                                    <p:animEffect transition="in" filter="wipe(down)">
                                      <p:cBhvr>
                                        <p:cTn id="43" dur="500"/>
                                        <p:tgtEl>
                                          <p:spTgt spid="5">
                                            <p:graphicEl>
                                              <a:chart seriesIdx="1" categoryIdx="1" bldStep="ptInSeries"/>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graphicEl>
                                              <a:chart seriesIdx="1" categoryIdx="2" bldStep="ptInSeries"/>
                                            </p:graphicEl>
                                          </p:spTgt>
                                        </p:tgtEl>
                                        <p:attrNameLst>
                                          <p:attrName>style.visibility</p:attrName>
                                        </p:attrNameLst>
                                      </p:cBhvr>
                                      <p:to>
                                        <p:strVal val="visible"/>
                                      </p:to>
                                    </p:set>
                                    <p:animEffect transition="in" filter="wipe(down)">
                                      <p:cBhvr>
                                        <p:cTn id="48" dur="500"/>
                                        <p:tgtEl>
                                          <p:spTgt spid="5">
                                            <p:graphicEl>
                                              <a:chart seriesIdx="1" categoryIdx="2" bldStep="ptInSeries"/>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5">
                                            <p:graphicEl>
                                              <a:chart seriesIdx="1" categoryIdx="3" bldStep="ptInSeries"/>
                                            </p:graphicEl>
                                          </p:spTgt>
                                        </p:tgtEl>
                                        <p:attrNameLst>
                                          <p:attrName>style.visibility</p:attrName>
                                        </p:attrNameLst>
                                      </p:cBhvr>
                                      <p:to>
                                        <p:strVal val="visible"/>
                                      </p:to>
                                    </p:set>
                                    <p:animEffect transition="in" filter="wipe(down)">
                                      <p:cBhvr>
                                        <p:cTn id="53" dur="500"/>
                                        <p:tgtEl>
                                          <p:spTgt spid="5">
                                            <p:graphicEl>
                                              <a:chart seriesIdx="1"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El"/>
        </p:bldSub>
      </p:bldGraphic>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EB4F64AA-AB42-A54C-B250-A3E4D9D68B74}"/>
              </a:ext>
            </a:extLst>
          </p:cNvPr>
          <p:cNvSpPr/>
          <p:nvPr/>
        </p:nvSpPr>
        <p:spPr>
          <a:xfrm>
            <a:off x="164216" y="900844"/>
            <a:ext cx="11842547" cy="5465511"/>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5" dirty="0">
              <a:solidFill>
                <a:schemeClr val="bg1"/>
              </a:solidFill>
            </a:endParaRPr>
          </a:p>
        </p:txBody>
      </p:sp>
      <p:sp>
        <p:nvSpPr>
          <p:cNvPr id="7" name="Titel 3">
            <a:extLst>
              <a:ext uri="{FF2B5EF4-FFF2-40B4-BE49-F238E27FC236}">
                <a16:creationId xmlns:a16="http://schemas.microsoft.com/office/drawing/2014/main" id="{684DF120-B556-8383-4B29-8473916AFDD5}"/>
              </a:ext>
            </a:extLst>
          </p:cNvPr>
          <p:cNvSpPr txBox="1">
            <a:spLocks/>
          </p:cNvSpPr>
          <p:nvPr/>
        </p:nvSpPr>
        <p:spPr>
          <a:xfrm>
            <a:off x="164216" y="-6050"/>
            <a:ext cx="11174755" cy="498276"/>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t>AI Impact Index</a:t>
            </a:r>
          </a:p>
        </p:txBody>
      </p:sp>
      <p:sp>
        <p:nvSpPr>
          <p:cNvPr id="65" name="Textfeld 64">
            <a:extLst>
              <a:ext uri="{FF2B5EF4-FFF2-40B4-BE49-F238E27FC236}">
                <a16:creationId xmlns:a16="http://schemas.microsoft.com/office/drawing/2014/main" id="{69B1F06B-68F8-2519-2209-69DEB33CC299}"/>
              </a:ext>
            </a:extLst>
          </p:cNvPr>
          <p:cNvSpPr txBox="1"/>
          <p:nvPr/>
        </p:nvSpPr>
        <p:spPr>
          <a:xfrm>
            <a:off x="9553631" y="6525907"/>
            <a:ext cx="2581156" cy="318100"/>
          </a:xfrm>
          <a:prstGeom prst="rect">
            <a:avLst/>
          </a:prstGeom>
          <a:noFill/>
        </p:spPr>
        <p:txBody>
          <a:bodyPr wrap="none" rtlCol="0">
            <a:spAutoFit/>
          </a:bodyPr>
          <a:lstStyle/>
          <a:p>
            <a:pPr algn="l"/>
            <a:r>
              <a:rPr lang="de-DE" sz="1467" dirty="0"/>
              <a:t>Quelle: Capital Economics 2023</a:t>
            </a:r>
          </a:p>
        </p:txBody>
      </p:sp>
      <p:graphicFrame>
        <p:nvGraphicFramePr>
          <p:cNvPr id="15" name="Diagramm 14">
            <a:extLst>
              <a:ext uri="{FF2B5EF4-FFF2-40B4-BE49-F238E27FC236}">
                <a16:creationId xmlns:a16="http://schemas.microsoft.com/office/drawing/2014/main" id="{CBF5BDDE-31D5-378B-7812-B793D0D38C7F}"/>
              </a:ext>
            </a:extLst>
          </p:cNvPr>
          <p:cNvGraphicFramePr/>
          <p:nvPr/>
        </p:nvGraphicFramePr>
        <p:xfrm>
          <a:off x="183060" y="622709"/>
          <a:ext cx="11804857" cy="56772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a:extLst>
              <a:ext uri="{FF2B5EF4-FFF2-40B4-BE49-F238E27FC236}">
                <a16:creationId xmlns:a16="http://schemas.microsoft.com/office/drawing/2014/main" id="{0CB451C9-D459-D8D5-B268-FA20831E1B26}"/>
              </a:ext>
            </a:extLst>
          </p:cNvPr>
          <p:cNvSpPr txBox="1"/>
          <p:nvPr/>
        </p:nvSpPr>
        <p:spPr>
          <a:xfrm>
            <a:off x="5946311" y="313980"/>
            <a:ext cx="6081473" cy="338554"/>
          </a:xfrm>
          <a:prstGeom prst="rect">
            <a:avLst/>
          </a:prstGeom>
          <a:noFill/>
        </p:spPr>
        <p:txBody>
          <a:bodyPr wrap="none" rtlCol="0">
            <a:spAutoFit/>
          </a:bodyPr>
          <a:lstStyle/>
          <a:p>
            <a:pPr algn="l"/>
            <a:r>
              <a:rPr lang="de-DE" sz="1600" dirty="0"/>
              <a:t>Je höher der Wert, desto höher ist der ökonomische Effekt (Max = 100)</a:t>
            </a:r>
          </a:p>
        </p:txBody>
      </p:sp>
      <p:graphicFrame>
        <p:nvGraphicFramePr>
          <p:cNvPr id="12" name="Diagramm 11">
            <a:extLst>
              <a:ext uri="{FF2B5EF4-FFF2-40B4-BE49-F238E27FC236}">
                <a16:creationId xmlns:a16="http://schemas.microsoft.com/office/drawing/2014/main" id="{D0C7DAB6-6B67-B301-2BF8-FB9D5FE9B24C}"/>
              </a:ext>
            </a:extLst>
          </p:cNvPr>
          <p:cNvGraphicFramePr/>
          <p:nvPr>
            <p:extLst>
              <p:ext uri="{D42A27DB-BD31-4B8C-83A1-F6EECF244321}">
                <p14:modId xmlns:p14="http://schemas.microsoft.com/office/powerpoint/2010/main" val="1251825619"/>
              </p:ext>
            </p:extLst>
          </p:nvPr>
        </p:nvGraphicFramePr>
        <p:xfrm>
          <a:off x="164215" y="979408"/>
          <a:ext cx="11825879" cy="5395335"/>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Gewinkelte Verbindung 4">
            <a:extLst>
              <a:ext uri="{FF2B5EF4-FFF2-40B4-BE49-F238E27FC236}">
                <a16:creationId xmlns:a16="http://schemas.microsoft.com/office/drawing/2014/main" id="{B1442375-4C71-FA63-0816-6095A91586AA}"/>
              </a:ext>
            </a:extLst>
          </p:cNvPr>
          <p:cNvCxnSpPr>
            <a:cxnSpLocks/>
          </p:cNvCxnSpPr>
          <p:nvPr/>
        </p:nvCxnSpPr>
        <p:spPr>
          <a:xfrm flipH="1" flipV="1">
            <a:off x="425548" y="6056366"/>
            <a:ext cx="213066" cy="178925"/>
          </a:xfrm>
          <a:prstGeom prst="bentConnector3">
            <a:avLst>
              <a:gd name="adj1" fmla="val 104166"/>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56427A0B-90CE-8335-808B-8BDFB29C4B15}"/>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Tree>
    <p:extLst>
      <p:ext uri="{BB962C8B-B14F-4D97-AF65-F5344CB8AC3E}">
        <p14:creationId xmlns:p14="http://schemas.microsoft.com/office/powerpoint/2010/main" val="1882482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6AB11E4F-AE39-D047-80FC-989886E670F1}"/>
              </a:ext>
            </a:extLst>
          </p:cNvPr>
          <p:cNvSpPr/>
          <p:nvPr/>
        </p:nvSpPr>
        <p:spPr>
          <a:xfrm>
            <a:off x="247968" y="1025053"/>
            <a:ext cx="11708064" cy="5436375"/>
          </a:xfrm>
          <a:prstGeom prst="roundRect">
            <a:avLst>
              <a:gd name="adj" fmla="val 1487"/>
            </a:avLst>
          </a:prstGeom>
          <a:solidFill>
            <a:schemeClr val="bg1"/>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FF62D65E-90F4-DD4C-A54E-651079DDC1CA}"/>
              </a:ext>
            </a:extLst>
          </p:cNvPr>
          <p:cNvSpPr txBox="1"/>
          <p:nvPr/>
        </p:nvSpPr>
        <p:spPr>
          <a:xfrm>
            <a:off x="472257" y="1890117"/>
            <a:ext cx="9739333" cy="3046988"/>
          </a:xfrm>
          <a:prstGeom prst="rect">
            <a:avLst/>
          </a:prstGeom>
          <a:noFill/>
        </p:spPr>
        <p:txBody>
          <a:bodyPr wrap="none" rtlCol="0">
            <a:spAutoFit/>
          </a:bodyPr>
          <a:lstStyle/>
          <a:p>
            <a:pPr>
              <a:spcAft>
                <a:spcPts val="1600"/>
              </a:spcAft>
            </a:pPr>
            <a:r>
              <a:rPr lang="de-DE" sz="6400" dirty="0" err="1">
                <a:solidFill>
                  <a:srgbClr val="94723D"/>
                </a:solidFill>
              </a:rPr>
              <a:t>ChatGPT</a:t>
            </a:r>
            <a:r>
              <a:rPr lang="de-DE" sz="6400" dirty="0">
                <a:solidFill>
                  <a:srgbClr val="94723D"/>
                </a:solidFill>
              </a:rPr>
              <a:t> / Generative KI – </a:t>
            </a:r>
            <a:br>
              <a:rPr lang="de-DE" sz="6400" dirty="0">
                <a:solidFill>
                  <a:srgbClr val="94723D"/>
                </a:solidFill>
              </a:rPr>
            </a:br>
            <a:r>
              <a:rPr lang="de-DE" sz="6400" dirty="0">
                <a:solidFill>
                  <a:srgbClr val="94723D"/>
                </a:solidFill>
              </a:rPr>
              <a:t>der Durchbruch, auf den die </a:t>
            </a:r>
            <a:br>
              <a:rPr lang="de-DE" sz="6400" dirty="0">
                <a:solidFill>
                  <a:srgbClr val="94723D"/>
                </a:solidFill>
              </a:rPr>
            </a:br>
            <a:r>
              <a:rPr lang="de-DE" sz="6400" dirty="0">
                <a:solidFill>
                  <a:srgbClr val="94723D"/>
                </a:solidFill>
              </a:rPr>
              <a:t>KI 60 Jahre gewartet hat</a:t>
            </a:r>
          </a:p>
        </p:txBody>
      </p:sp>
    </p:spTree>
    <p:extLst>
      <p:ext uri="{BB962C8B-B14F-4D97-AF65-F5344CB8AC3E}">
        <p14:creationId xmlns:p14="http://schemas.microsoft.com/office/powerpoint/2010/main" val="384798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bgerundetes Rechteck 28">
            <a:extLst>
              <a:ext uri="{FF2B5EF4-FFF2-40B4-BE49-F238E27FC236}">
                <a16:creationId xmlns:a16="http://schemas.microsoft.com/office/drawing/2014/main" id="{68FEAEAC-4D72-114E-A5E0-B707BEC2910A}"/>
              </a:ext>
            </a:extLst>
          </p:cNvPr>
          <p:cNvSpPr/>
          <p:nvPr/>
        </p:nvSpPr>
        <p:spPr>
          <a:xfrm>
            <a:off x="247968" y="1007969"/>
            <a:ext cx="11708064" cy="5436375"/>
          </a:xfrm>
          <a:prstGeom prst="roundRect">
            <a:avLst>
              <a:gd name="adj" fmla="val 1487"/>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15361" name="Titel 3"/>
          <p:cNvSpPr>
            <a:spLocks noGrp="1"/>
          </p:cNvSpPr>
          <p:nvPr>
            <p:ph type="title"/>
          </p:nvPr>
        </p:nvSpPr>
        <p:spPr>
          <a:xfrm>
            <a:off x="240000" y="192001"/>
            <a:ext cx="11165416" cy="627063"/>
          </a:xfrm>
        </p:spPr>
        <p:txBody>
          <a:bodyPr>
            <a:noAutofit/>
          </a:bodyPr>
          <a:lstStyle/>
          <a:p>
            <a:pPr algn="l" eaLnBrk="1" hangingPunct="1">
              <a:defRPr/>
            </a:pPr>
            <a:r>
              <a:rPr lang="de-DE" sz="3733" dirty="0">
                <a:ea typeface="ＭＳ Ｐゴシック" charset="0"/>
              </a:rPr>
              <a:t>Dunning-Kruger-Effekt bei KI-Auswirkungen auf Jobs</a:t>
            </a:r>
          </a:p>
        </p:txBody>
      </p:sp>
      <p:sp>
        <p:nvSpPr>
          <p:cNvPr id="16" name="Textfeld 15">
            <a:extLst>
              <a:ext uri="{FF2B5EF4-FFF2-40B4-BE49-F238E27FC236}">
                <a16:creationId xmlns:a16="http://schemas.microsoft.com/office/drawing/2014/main" id="{40BF9D7B-0399-8C47-9329-D659E09A83E6}"/>
              </a:ext>
            </a:extLst>
          </p:cNvPr>
          <p:cNvSpPr txBox="1"/>
          <p:nvPr/>
        </p:nvSpPr>
        <p:spPr>
          <a:xfrm>
            <a:off x="10207377" y="221054"/>
            <a:ext cx="1854995" cy="584775"/>
          </a:xfrm>
          <a:prstGeom prst="rect">
            <a:avLst/>
          </a:prstGeom>
          <a:noFill/>
        </p:spPr>
        <p:txBody>
          <a:bodyPr wrap="none" rtlCol="0">
            <a:spAutoFit/>
          </a:bodyPr>
          <a:lstStyle/>
          <a:p>
            <a:pPr algn="r"/>
            <a:r>
              <a:rPr lang="de-DE" sz="1600" dirty="0">
                <a:latin typeface="+mj-lt"/>
              </a:rPr>
              <a:t>Umfrage unter 3900</a:t>
            </a:r>
            <a:br>
              <a:rPr lang="de-DE" sz="1600" dirty="0">
                <a:latin typeface="+mj-lt"/>
              </a:rPr>
            </a:br>
            <a:r>
              <a:rPr lang="de-DE" sz="1600" dirty="0">
                <a:latin typeface="+mj-lt"/>
              </a:rPr>
              <a:t>Berufstätigen</a:t>
            </a:r>
          </a:p>
        </p:txBody>
      </p:sp>
      <p:sp>
        <p:nvSpPr>
          <p:cNvPr id="27" name="Textfeld 12">
            <a:extLst>
              <a:ext uri="{FF2B5EF4-FFF2-40B4-BE49-F238E27FC236}">
                <a16:creationId xmlns:a16="http://schemas.microsoft.com/office/drawing/2014/main" id="{F5DFD32A-C034-B441-B9C7-F2F891A6C66D}"/>
              </a:ext>
            </a:extLst>
          </p:cNvPr>
          <p:cNvSpPr txBox="1">
            <a:spLocks noChangeArrowheads="1"/>
          </p:cNvSpPr>
          <p:nvPr/>
        </p:nvSpPr>
        <p:spPr bwMode="auto">
          <a:xfrm>
            <a:off x="8623610" y="6479431"/>
            <a:ext cx="343876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cs typeface="ヒラギノ角ゴ Pro W3" charset="0"/>
              </a:defRPr>
            </a:lvl2pPr>
            <a:lvl3pPr marL="1143000" indent="-228600" eaLnBrk="0" hangingPunct="0">
              <a:defRPr sz="2400">
                <a:solidFill>
                  <a:schemeClr val="tx1"/>
                </a:solidFill>
                <a:latin typeface="Calibri" charset="0"/>
                <a:ea typeface="ヒラギノ角ゴ Pro W3" charset="0"/>
                <a:cs typeface="ヒラギノ角ゴ Pro W3" charset="0"/>
              </a:defRPr>
            </a:lvl3pPr>
            <a:lvl4pPr marL="1600200" indent="-228600" eaLnBrk="0" hangingPunct="0">
              <a:defRPr sz="2400">
                <a:solidFill>
                  <a:schemeClr val="tx1"/>
                </a:solidFill>
                <a:latin typeface="Calibri" charset="0"/>
                <a:ea typeface="ヒラギノ角ゴ Pro W3" charset="0"/>
                <a:cs typeface="ヒラギノ角ゴ Pro W3" charset="0"/>
              </a:defRPr>
            </a:lvl4pPr>
            <a:lvl5pPr marL="2057400" indent="-228600" eaLnBrk="0" hangingPunct="0">
              <a:defRPr sz="24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9pPr>
          </a:lstStyle>
          <a:p>
            <a:pPr algn="r" eaLnBrk="1" hangingPunct="1"/>
            <a:r>
              <a:rPr lang="de-DE" sz="1600" dirty="0"/>
              <a:t>Quelle: D21 Digitalindex 2023/2024</a:t>
            </a:r>
          </a:p>
        </p:txBody>
      </p:sp>
      <p:graphicFrame>
        <p:nvGraphicFramePr>
          <p:cNvPr id="2" name="Diagramm 1">
            <a:extLst>
              <a:ext uri="{FF2B5EF4-FFF2-40B4-BE49-F238E27FC236}">
                <a16:creationId xmlns:a16="http://schemas.microsoft.com/office/drawing/2014/main" id="{BCB81CFA-8F4B-B02D-6661-0C09E96E10E6}"/>
              </a:ext>
            </a:extLst>
          </p:cNvPr>
          <p:cNvGraphicFramePr/>
          <p:nvPr/>
        </p:nvGraphicFramePr>
        <p:xfrm>
          <a:off x="196819" y="1855347"/>
          <a:ext cx="4974272" cy="45307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m 2">
            <a:extLst>
              <a:ext uri="{FF2B5EF4-FFF2-40B4-BE49-F238E27FC236}">
                <a16:creationId xmlns:a16="http://schemas.microsoft.com/office/drawing/2014/main" id="{5D3F70EC-C368-832B-6E52-C15E0E3D24DE}"/>
              </a:ext>
            </a:extLst>
          </p:cNvPr>
          <p:cNvGraphicFramePr/>
          <p:nvPr/>
        </p:nvGraphicFramePr>
        <p:xfrm>
          <a:off x="5522675" y="1509943"/>
          <a:ext cx="1582323" cy="46305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Diagramm 3">
            <a:extLst>
              <a:ext uri="{FF2B5EF4-FFF2-40B4-BE49-F238E27FC236}">
                <a16:creationId xmlns:a16="http://schemas.microsoft.com/office/drawing/2014/main" id="{420D3500-6D98-4C8E-641E-501B3B063FCF}"/>
              </a:ext>
            </a:extLst>
          </p:cNvPr>
          <p:cNvGraphicFramePr/>
          <p:nvPr/>
        </p:nvGraphicFramePr>
        <p:xfrm>
          <a:off x="7588469" y="1579196"/>
          <a:ext cx="4603531" cy="4956891"/>
        </p:xfrm>
        <a:graphic>
          <a:graphicData uri="http://schemas.openxmlformats.org/drawingml/2006/chart">
            <c:chart xmlns:c="http://schemas.openxmlformats.org/drawingml/2006/chart" xmlns:r="http://schemas.openxmlformats.org/officeDocument/2006/relationships" r:id="rId5"/>
          </a:graphicData>
        </a:graphic>
      </p:graphicFrame>
      <p:sp>
        <p:nvSpPr>
          <p:cNvPr id="7" name="Rechteck 6">
            <a:extLst>
              <a:ext uri="{FF2B5EF4-FFF2-40B4-BE49-F238E27FC236}">
                <a16:creationId xmlns:a16="http://schemas.microsoft.com/office/drawing/2014/main" id="{68B4B632-D642-8894-F15E-405AC76A6158}"/>
              </a:ext>
            </a:extLst>
          </p:cNvPr>
          <p:cNvSpPr/>
          <p:nvPr/>
        </p:nvSpPr>
        <p:spPr>
          <a:xfrm>
            <a:off x="3944092" y="1026744"/>
            <a:ext cx="2309565" cy="697627"/>
          </a:xfrm>
          <a:prstGeom prst="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Textfeld 4">
            <a:extLst>
              <a:ext uri="{FF2B5EF4-FFF2-40B4-BE49-F238E27FC236}">
                <a16:creationId xmlns:a16="http://schemas.microsoft.com/office/drawing/2014/main" id="{BE78BB0F-5B45-643A-2A02-2A46A9DDAA9E}"/>
              </a:ext>
            </a:extLst>
          </p:cNvPr>
          <p:cNvSpPr txBox="1"/>
          <p:nvPr/>
        </p:nvSpPr>
        <p:spPr>
          <a:xfrm>
            <a:off x="3949809" y="1007969"/>
            <a:ext cx="2323136" cy="666977"/>
          </a:xfrm>
          <a:prstGeom prst="rect">
            <a:avLst/>
          </a:prstGeom>
          <a:noFill/>
        </p:spPr>
        <p:txBody>
          <a:bodyPr wrap="none" rtlCol="0">
            <a:spAutoFit/>
          </a:bodyPr>
          <a:lstStyle/>
          <a:p>
            <a:pPr algn="r"/>
            <a:r>
              <a:rPr lang="de-DE" sz="1867" dirty="0"/>
              <a:t>Wegfall ganzer </a:t>
            </a:r>
            <a:br>
              <a:rPr lang="de-DE" sz="1867" dirty="0"/>
            </a:br>
            <a:r>
              <a:rPr lang="de-DE" sz="1867" dirty="0"/>
              <a:t>Berufe wahrscheinlich</a:t>
            </a:r>
          </a:p>
        </p:txBody>
      </p:sp>
      <p:sp>
        <p:nvSpPr>
          <p:cNvPr id="6" name="Textfeld 5">
            <a:extLst>
              <a:ext uri="{FF2B5EF4-FFF2-40B4-BE49-F238E27FC236}">
                <a16:creationId xmlns:a16="http://schemas.microsoft.com/office/drawing/2014/main" id="{35F54830-CB0E-21C8-D78A-A8454F187118}"/>
              </a:ext>
            </a:extLst>
          </p:cNvPr>
          <p:cNvSpPr txBox="1"/>
          <p:nvPr/>
        </p:nvSpPr>
        <p:spPr>
          <a:xfrm>
            <a:off x="6354120" y="1026745"/>
            <a:ext cx="2300630" cy="666977"/>
          </a:xfrm>
          <a:prstGeom prst="rect">
            <a:avLst/>
          </a:prstGeom>
          <a:solidFill>
            <a:srgbClr val="F4C223"/>
          </a:solidFill>
        </p:spPr>
        <p:txBody>
          <a:bodyPr wrap="none" rtlCol="0">
            <a:spAutoFit/>
          </a:bodyPr>
          <a:lstStyle/>
          <a:p>
            <a:r>
              <a:rPr lang="de-DE" sz="1867" dirty="0"/>
              <a:t>Wegfall des eigenen </a:t>
            </a:r>
            <a:br>
              <a:rPr lang="de-DE" sz="1867" dirty="0"/>
            </a:br>
            <a:r>
              <a:rPr lang="de-DE" sz="1867" dirty="0"/>
              <a:t>Berufs wahrscheinlich</a:t>
            </a:r>
          </a:p>
        </p:txBody>
      </p:sp>
      <p:sp>
        <p:nvSpPr>
          <p:cNvPr id="9" name="Textfeld 8">
            <a:extLst>
              <a:ext uri="{FF2B5EF4-FFF2-40B4-BE49-F238E27FC236}">
                <a16:creationId xmlns:a16="http://schemas.microsoft.com/office/drawing/2014/main" id="{D8A1DB5D-775F-C5DE-851C-C2835C059F1F}"/>
              </a:ext>
            </a:extLst>
          </p:cNvPr>
          <p:cNvSpPr txBox="1"/>
          <p:nvPr/>
        </p:nvSpPr>
        <p:spPr>
          <a:xfrm>
            <a:off x="12001" y="5395344"/>
            <a:ext cx="1999844" cy="954300"/>
          </a:xfrm>
          <a:prstGeom prst="rect">
            <a:avLst/>
          </a:prstGeom>
          <a:noFill/>
        </p:spPr>
        <p:txBody>
          <a:bodyPr wrap="square" rtlCol="0">
            <a:spAutoFit/>
          </a:bodyPr>
          <a:lstStyle/>
          <a:p>
            <a:pPr algn="ctr"/>
            <a:r>
              <a:rPr lang="de-DE" sz="1867" dirty="0"/>
              <a:t>Beratung / </a:t>
            </a:r>
            <a:br>
              <a:rPr lang="de-DE" sz="1867" dirty="0"/>
            </a:br>
            <a:r>
              <a:rPr lang="de-DE" sz="1867" dirty="0"/>
              <a:t>Dienste für Unternehmen</a:t>
            </a:r>
          </a:p>
        </p:txBody>
      </p:sp>
      <p:sp>
        <p:nvSpPr>
          <p:cNvPr id="10" name="Textfeld 9">
            <a:extLst>
              <a:ext uri="{FF2B5EF4-FFF2-40B4-BE49-F238E27FC236}">
                <a16:creationId xmlns:a16="http://schemas.microsoft.com/office/drawing/2014/main" id="{B975D094-570D-FBEB-957E-40D3A2D6C049}"/>
              </a:ext>
            </a:extLst>
          </p:cNvPr>
          <p:cNvSpPr txBox="1"/>
          <p:nvPr/>
        </p:nvSpPr>
        <p:spPr>
          <a:xfrm>
            <a:off x="1591623" y="5395344"/>
            <a:ext cx="1999844" cy="379656"/>
          </a:xfrm>
          <a:prstGeom prst="rect">
            <a:avLst/>
          </a:prstGeom>
          <a:noFill/>
        </p:spPr>
        <p:txBody>
          <a:bodyPr wrap="square" rtlCol="0">
            <a:spAutoFit/>
          </a:bodyPr>
          <a:lstStyle/>
          <a:p>
            <a:pPr algn="ctr"/>
            <a:r>
              <a:rPr lang="de-DE" sz="1867" dirty="0"/>
              <a:t>Vertrieb</a:t>
            </a:r>
          </a:p>
        </p:txBody>
      </p:sp>
      <p:sp>
        <p:nvSpPr>
          <p:cNvPr id="17" name="Textfeld 16">
            <a:extLst>
              <a:ext uri="{FF2B5EF4-FFF2-40B4-BE49-F238E27FC236}">
                <a16:creationId xmlns:a16="http://schemas.microsoft.com/office/drawing/2014/main" id="{A2EDB965-66F6-AABB-AA02-B7F6E15224BC}"/>
              </a:ext>
            </a:extLst>
          </p:cNvPr>
          <p:cNvSpPr txBox="1"/>
          <p:nvPr/>
        </p:nvSpPr>
        <p:spPr>
          <a:xfrm>
            <a:off x="3171246" y="5395345"/>
            <a:ext cx="1999844" cy="666977"/>
          </a:xfrm>
          <a:prstGeom prst="rect">
            <a:avLst/>
          </a:prstGeom>
          <a:noFill/>
        </p:spPr>
        <p:txBody>
          <a:bodyPr wrap="square" rtlCol="0">
            <a:spAutoFit/>
          </a:bodyPr>
          <a:lstStyle/>
          <a:p>
            <a:pPr algn="ctr"/>
            <a:r>
              <a:rPr lang="de-DE" sz="1867" dirty="0"/>
              <a:t>Kreative Tätigkeiten</a:t>
            </a:r>
          </a:p>
        </p:txBody>
      </p:sp>
      <p:sp>
        <p:nvSpPr>
          <p:cNvPr id="18" name="Textfeld 17">
            <a:extLst>
              <a:ext uri="{FF2B5EF4-FFF2-40B4-BE49-F238E27FC236}">
                <a16:creationId xmlns:a16="http://schemas.microsoft.com/office/drawing/2014/main" id="{9EE5FAB5-3471-3E15-1579-BD83014F9E05}"/>
              </a:ext>
            </a:extLst>
          </p:cNvPr>
          <p:cNvSpPr txBox="1"/>
          <p:nvPr/>
        </p:nvSpPr>
        <p:spPr>
          <a:xfrm>
            <a:off x="5321529" y="5395344"/>
            <a:ext cx="1999844" cy="379656"/>
          </a:xfrm>
          <a:prstGeom prst="rect">
            <a:avLst/>
          </a:prstGeom>
          <a:noFill/>
        </p:spPr>
        <p:txBody>
          <a:bodyPr wrap="square" rtlCol="0">
            <a:spAutoFit/>
          </a:bodyPr>
          <a:lstStyle/>
          <a:p>
            <a:pPr algn="ctr"/>
            <a:r>
              <a:rPr lang="de-DE" sz="1867" dirty="0"/>
              <a:t>Lehrtätigkeit</a:t>
            </a:r>
          </a:p>
        </p:txBody>
      </p:sp>
      <p:sp>
        <p:nvSpPr>
          <p:cNvPr id="19" name="Textfeld 18">
            <a:extLst>
              <a:ext uri="{FF2B5EF4-FFF2-40B4-BE49-F238E27FC236}">
                <a16:creationId xmlns:a16="http://schemas.microsoft.com/office/drawing/2014/main" id="{E073A969-C77E-5C2C-514F-01E5922FCDC1}"/>
              </a:ext>
            </a:extLst>
          </p:cNvPr>
          <p:cNvSpPr txBox="1"/>
          <p:nvPr/>
        </p:nvSpPr>
        <p:spPr>
          <a:xfrm>
            <a:off x="7383007" y="5395344"/>
            <a:ext cx="1999844" cy="379656"/>
          </a:xfrm>
          <a:prstGeom prst="rect">
            <a:avLst/>
          </a:prstGeom>
          <a:noFill/>
        </p:spPr>
        <p:txBody>
          <a:bodyPr wrap="square" rtlCol="0">
            <a:spAutoFit/>
          </a:bodyPr>
          <a:lstStyle/>
          <a:p>
            <a:pPr algn="ctr"/>
            <a:r>
              <a:rPr lang="de-DE" sz="1867" dirty="0"/>
              <a:t>Produktion</a:t>
            </a:r>
          </a:p>
        </p:txBody>
      </p:sp>
      <p:sp>
        <p:nvSpPr>
          <p:cNvPr id="20" name="Textfeld 19">
            <a:extLst>
              <a:ext uri="{FF2B5EF4-FFF2-40B4-BE49-F238E27FC236}">
                <a16:creationId xmlns:a16="http://schemas.microsoft.com/office/drawing/2014/main" id="{81A96640-EA66-0E8B-C406-8B0C871EAFCB}"/>
              </a:ext>
            </a:extLst>
          </p:cNvPr>
          <p:cNvSpPr txBox="1"/>
          <p:nvPr/>
        </p:nvSpPr>
        <p:spPr>
          <a:xfrm>
            <a:off x="8893203" y="5384834"/>
            <a:ext cx="1999844" cy="666977"/>
          </a:xfrm>
          <a:prstGeom prst="rect">
            <a:avLst/>
          </a:prstGeom>
          <a:noFill/>
        </p:spPr>
        <p:txBody>
          <a:bodyPr wrap="square" rtlCol="0">
            <a:spAutoFit/>
          </a:bodyPr>
          <a:lstStyle/>
          <a:p>
            <a:pPr algn="ctr"/>
            <a:r>
              <a:rPr lang="de-DE" sz="1867" dirty="0"/>
              <a:t>Verkauf/</a:t>
            </a:r>
            <a:br>
              <a:rPr lang="de-DE" sz="1867" dirty="0"/>
            </a:br>
            <a:r>
              <a:rPr lang="de-DE" sz="1867" dirty="0"/>
              <a:t>Service</a:t>
            </a:r>
          </a:p>
        </p:txBody>
      </p:sp>
      <p:sp>
        <p:nvSpPr>
          <p:cNvPr id="21" name="Textfeld 20">
            <a:extLst>
              <a:ext uri="{FF2B5EF4-FFF2-40B4-BE49-F238E27FC236}">
                <a16:creationId xmlns:a16="http://schemas.microsoft.com/office/drawing/2014/main" id="{F052653A-7703-6D5E-8FAC-56198F0BDE0A}"/>
              </a:ext>
            </a:extLst>
          </p:cNvPr>
          <p:cNvSpPr txBox="1"/>
          <p:nvPr/>
        </p:nvSpPr>
        <p:spPr>
          <a:xfrm>
            <a:off x="10405494" y="5395344"/>
            <a:ext cx="1999844" cy="379656"/>
          </a:xfrm>
          <a:prstGeom prst="rect">
            <a:avLst/>
          </a:prstGeom>
          <a:noFill/>
        </p:spPr>
        <p:txBody>
          <a:bodyPr wrap="square" rtlCol="0">
            <a:spAutoFit/>
          </a:bodyPr>
          <a:lstStyle/>
          <a:p>
            <a:pPr algn="ctr"/>
            <a:r>
              <a:rPr lang="de-DE" sz="1867" dirty="0"/>
              <a:t>Medizin</a:t>
            </a:r>
          </a:p>
        </p:txBody>
      </p:sp>
      <p:cxnSp>
        <p:nvCxnSpPr>
          <p:cNvPr id="23" name="Gerade Verbindung mit Pfeil 22">
            <a:extLst>
              <a:ext uri="{FF2B5EF4-FFF2-40B4-BE49-F238E27FC236}">
                <a16:creationId xmlns:a16="http://schemas.microsoft.com/office/drawing/2014/main" id="{F8484AD6-4404-3FCE-E82F-54CFE4B926A7}"/>
              </a:ext>
            </a:extLst>
          </p:cNvPr>
          <p:cNvCxnSpPr/>
          <p:nvPr/>
        </p:nvCxnSpPr>
        <p:spPr>
          <a:xfrm>
            <a:off x="6558441" y="1723700"/>
            <a:ext cx="0" cy="2591037"/>
          </a:xfrm>
          <a:prstGeom prst="straightConnector1">
            <a:avLst/>
          </a:prstGeom>
          <a:ln>
            <a:solidFill>
              <a:srgbClr val="F4C22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E57421BC-A4C2-A55B-9BCD-05CE4BB0416A}"/>
              </a:ext>
            </a:extLst>
          </p:cNvPr>
          <p:cNvCxnSpPr>
            <a:cxnSpLocks/>
          </p:cNvCxnSpPr>
          <p:nvPr/>
        </p:nvCxnSpPr>
        <p:spPr>
          <a:xfrm>
            <a:off x="6099491" y="1723701"/>
            <a:ext cx="0" cy="441431"/>
          </a:xfrm>
          <a:prstGeom prst="straightConnector1">
            <a:avLst/>
          </a:prstGeom>
          <a:ln>
            <a:solidFill>
              <a:srgbClr val="C28E06"/>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266F2F65-815A-65A2-9A03-0538855C1097}"/>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Tree>
    <p:extLst>
      <p:ext uri="{BB962C8B-B14F-4D97-AF65-F5344CB8AC3E}">
        <p14:creationId xmlns:p14="http://schemas.microsoft.com/office/powerpoint/2010/main" val="1276153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txBox="1">
            <a:spLocks/>
          </p:cNvSpPr>
          <p:nvPr/>
        </p:nvSpPr>
        <p:spPr>
          <a:xfrm>
            <a:off x="70928" y="130739"/>
            <a:ext cx="11579221" cy="62706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de-DE" altLang="de-DE" sz="3733" dirty="0"/>
              <a:t>Digitalfähigkeiten der Europäer</a:t>
            </a:r>
          </a:p>
        </p:txBody>
      </p:sp>
      <p:sp>
        <p:nvSpPr>
          <p:cNvPr id="86" name="Textfeld 85">
            <a:extLst>
              <a:ext uri="{FF2B5EF4-FFF2-40B4-BE49-F238E27FC236}">
                <a16:creationId xmlns:a16="http://schemas.microsoft.com/office/drawing/2014/main" id="{77A96A7E-7092-484A-A6D7-9F7596BF0C58}"/>
              </a:ext>
            </a:extLst>
          </p:cNvPr>
          <p:cNvSpPr txBox="1"/>
          <p:nvPr/>
        </p:nvSpPr>
        <p:spPr>
          <a:xfrm>
            <a:off x="10570883" y="6509187"/>
            <a:ext cx="1411412" cy="318100"/>
          </a:xfrm>
          <a:prstGeom prst="rect">
            <a:avLst/>
          </a:prstGeom>
          <a:noFill/>
        </p:spPr>
        <p:txBody>
          <a:bodyPr wrap="none" rtlCol="0">
            <a:spAutoFit/>
          </a:bodyPr>
          <a:lstStyle/>
          <a:p>
            <a:r>
              <a:rPr lang="de-DE" sz="1467" dirty="0"/>
              <a:t>Quelle: Eurostat</a:t>
            </a:r>
          </a:p>
        </p:txBody>
      </p:sp>
      <p:sp>
        <p:nvSpPr>
          <p:cNvPr id="54" name="Abgerundetes Rechteck 53">
            <a:extLst>
              <a:ext uri="{FF2B5EF4-FFF2-40B4-BE49-F238E27FC236}">
                <a16:creationId xmlns:a16="http://schemas.microsoft.com/office/drawing/2014/main" id="{2B739397-68EE-CC42-A2AF-06F1432E070C}"/>
              </a:ext>
            </a:extLst>
          </p:cNvPr>
          <p:cNvSpPr/>
          <p:nvPr/>
        </p:nvSpPr>
        <p:spPr>
          <a:xfrm>
            <a:off x="172801" y="839337"/>
            <a:ext cx="11783231" cy="5624144"/>
          </a:xfrm>
          <a:prstGeom prst="roundRect">
            <a:avLst>
              <a:gd name="adj" fmla="val 1487"/>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graphicFrame>
        <p:nvGraphicFramePr>
          <p:cNvPr id="6" name="Diagramm 5">
            <a:extLst>
              <a:ext uri="{FF2B5EF4-FFF2-40B4-BE49-F238E27FC236}">
                <a16:creationId xmlns:a16="http://schemas.microsoft.com/office/drawing/2014/main" id="{F325A7F9-05B0-B145-82F1-BB3EBE7D6D96}"/>
              </a:ext>
            </a:extLst>
          </p:cNvPr>
          <p:cNvGraphicFramePr/>
          <p:nvPr/>
        </p:nvGraphicFramePr>
        <p:xfrm>
          <a:off x="214928" y="825683"/>
          <a:ext cx="5074672" cy="616222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feld 9">
            <a:extLst>
              <a:ext uri="{FF2B5EF4-FFF2-40B4-BE49-F238E27FC236}">
                <a16:creationId xmlns:a16="http://schemas.microsoft.com/office/drawing/2014/main" id="{93C69940-84DC-0C48-BBED-585A1FA12B0A}"/>
              </a:ext>
            </a:extLst>
          </p:cNvPr>
          <p:cNvSpPr txBox="1"/>
          <p:nvPr/>
        </p:nvSpPr>
        <p:spPr>
          <a:xfrm>
            <a:off x="7135783" y="100789"/>
            <a:ext cx="4859792" cy="584775"/>
          </a:xfrm>
          <a:prstGeom prst="rect">
            <a:avLst/>
          </a:prstGeom>
          <a:noFill/>
        </p:spPr>
        <p:txBody>
          <a:bodyPr wrap="none" rtlCol="0">
            <a:spAutoFit/>
          </a:bodyPr>
          <a:lstStyle/>
          <a:p>
            <a:pPr algn="r"/>
            <a:r>
              <a:rPr lang="de-DE" sz="1600" dirty="0"/>
              <a:t>Anteil der Menschen mit mindestens digitalen</a:t>
            </a:r>
            <a:br>
              <a:rPr lang="de-DE" sz="1600" dirty="0"/>
            </a:br>
            <a:r>
              <a:rPr lang="de-DE" sz="1600" dirty="0"/>
              <a:t>Basisfähigkeiten an der Bevölkerung zwischen 16 und 74</a:t>
            </a:r>
          </a:p>
        </p:txBody>
      </p:sp>
      <p:graphicFrame>
        <p:nvGraphicFramePr>
          <p:cNvPr id="122" name="Diagramm 121">
            <a:extLst>
              <a:ext uri="{FF2B5EF4-FFF2-40B4-BE49-F238E27FC236}">
                <a16:creationId xmlns:a16="http://schemas.microsoft.com/office/drawing/2014/main" id="{6D91C817-F54D-0C1B-63F7-1551862ACA58}"/>
              </a:ext>
            </a:extLst>
          </p:cNvPr>
          <p:cNvGraphicFramePr/>
          <p:nvPr/>
        </p:nvGraphicFramePr>
        <p:xfrm>
          <a:off x="7977601" y="825683"/>
          <a:ext cx="4016807" cy="5637799"/>
        </p:xfrm>
        <a:graphic>
          <a:graphicData uri="http://schemas.openxmlformats.org/drawingml/2006/chart">
            <c:chart xmlns:c="http://schemas.openxmlformats.org/drawingml/2006/chart" xmlns:r="http://schemas.openxmlformats.org/officeDocument/2006/relationships" r:id="rId4"/>
          </a:graphicData>
        </a:graphic>
      </p:graphicFrame>
      <p:sp>
        <p:nvSpPr>
          <p:cNvPr id="123" name="Textfeld 122">
            <a:extLst>
              <a:ext uri="{FF2B5EF4-FFF2-40B4-BE49-F238E27FC236}">
                <a16:creationId xmlns:a16="http://schemas.microsoft.com/office/drawing/2014/main" id="{A2A7D6B2-BCB9-E2DB-7E7A-C93EBB254DDC}"/>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
        <p:nvSpPr>
          <p:cNvPr id="12" name="Textfeld 11">
            <a:extLst>
              <a:ext uri="{FF2B5EF4-FFF2-40B4-BE49-F238E27FC236}">
                <a16:creationId xmlns:a16="http://schemas.microsoft.com/office/drawing/2014/main" id="{6F02F2F9-78DF-612B-9D63-B3B1683D6CCE}"/>
              </a:ext>
            </a:extLst>
          </p:cNvPr>
          <p:cNvSpPr txBox="1"/>
          <p:nvPr/>
        </p:nvSpPr>
        <p:spPr>
          <a:xfrm>
            <a:off x="9119764" y="1019034"/>
            <a:ext cx="746667" cy="830997"/>
          </a:xfrm>
          <a:prstGeom prst="rect">
            <a:avLst/>
          </a:prstGeom>
          <a:solidFill>
            <a:schemeClr val="bg1"/>
          </a:solidFill>
        </p:spPr>
        <p:txBody>
          <a:bodyPr wrap="none" lIns="48000" rIns="48000" rtlCol="0">
            <a:spAutoFit/>
          </a:bodyPr>
          <a:lstStyle/>
          <a:p>
            <a:r>
              <a:rPr lang="de-DE" sz="1600" dirty="0">
                <a:solidFill>
                  <a:srgbClr val="613D05"/>
                </a:solidFill>
              </a:rPr>
              <a:t>Hohe </a:t>
            </a:r>
            <a:br>
              <a:rPr lang="de-DE" sz="1600" dirty="0">
                <a:solidFill>
                  <a:srgbClr val="613D05"/>
                </a:solidFill>
              </a:rPr>
            </a:br>
            <a:r>
              <a:rPr lang="de-DE" sz="1600" dirty="0">
                <a:solidFill>
                  <a:srgbClr val="613D05"/>
                </a:solidFill>
              </a:rPr>
              <a:t>formale</a:t>
            </a:r>
            <a:br>
              <a:rPr lang="de-DE" sz="1600" dirty="0">
                <a:solidFill>
                  <a:srgbClr val="613D05"/>
                </a:solidFill>
              </a:rPr>
            </a:br>
            <a:r>
              <a:rPr lang="de-DE" sz="1600" dirty="0">
                <a:solidFill>
                  <a:srgbClr val="613D05"/>
                </a:solidFill>
              </a:rPr>
              <a:t>Bildung</a:t>
            </a:r>
          </a:p>
        </p:txBody>
      </p:sp>
      <p:sp>
        <p:nvSpPr>
          <p:cNvPr id="5" name="Textfeld 4">
            <a:extLst>
              <a:ext uri="{FF2B5EF4-FFF2-40B4-BE49-F238E27FC236}">
                <a16:creationId xmlns:a16="http://schemas.microsoft.com/office/drawing/2014/main" id="{6FBFE607-987A-E061-6C45-890FC22A8D24}"/>
              </a:ext>
            </a:extLst>
          </p:cNvPr>
          <p:cNvSpPr txBox="1"/>
          <p:nvPr/>
        </p:nvSpPr>
        <p:spPr>
          <a:xfrm>
            <a:off x="1619566" y="1019034"/>
            <a:ext cx="994491" cy="584775"/>
          </a:xfrm>
          <a:prstGeom prst="rect">
            <a:avLst/>
          </a:prstGeom>
          <a:solidFill>
            <a:schemeClr val="bg1"/>
          </a:solidFill>
        </p:spPr>
        <p:txBody>
          <a:bodyPr wrap="none" lIns="48000" rIns="48000" rtlCol="0">
            <a:spAutoFit/>
          </a:bodyPr>
          <a:lstStyle/>
          <a:p>
            <a:r>
              <a:rPr lang="de-DE" sz="1600" dirty="0"/>
              <a:t>Alle</a:t>
            </a:r>
          </a:p>
          <a:p>
            <a:r>
              <a:rPr lang="de-DE" sz="1600" dirty="0"/>
              <a:t>Einwohner</a:t>
            </a:r>
          </a:p>
        </p:txBody>
      </p:sp>
      <p:graphicFrame>
        <p:nvGraphicFramePr>
          <p:cNvPr id="124" name="Diagramm 123">
            <a:extLst>
              <a:ext uri="{FF2B5EF4-FFF2-40B4-BE49-F238E27FC236}">
                <a16:creationId xmlns:a16="http://schemas.microsoft.com/office/drawing/2014/main" id="{C996923A-D6D1-8DD9-76A9-E51D990224B3}"/>
              </a:ext>
            </a:extLst>
          </p:cNvPr>
          <p:cNvGraphicFramePr/>
          <p:nvPr/>
        </p:nvGraphicFramePr>
        <p:xfrm>
          <a:off x="4298184" y="825683"/>
          <a:ext cx="4773816" cy="5637799"/>
        </p:xfrm>
        <a:graphic>
          <a:graphicData uri="http://schemas.openxmlformats.org/drawingml/2006/chart">
            <c:chart xmlns:c="http://schemas.openxmlformats.org/drawingml/2006/chart" xmlns:r="http://schemas.openxmlformats.org/officeDocument/2006/relationships" r:id="rId5"/>
          </a:graphicData>
        </a:graphic>
      </p:graphicFrame>
      <p:sp>
        <p:nvSpPr>
          <p:cNvPr id="125" name="Textfeld 124">
            <a:extLst>
              <a:ext uri="{FF2B5EF4-FFF2-40B4-BE49-F238E27FC236}">
                <a16:creationId xmlns:a16="http://schemas.microsoft.com/office/drawing/2014/main" id="{479F8544-1BB9-43AD-8613-949A8ADE9A40}"/>
              </a:ext>
            </a:extLst>
          </p:cNvPr>
          <p:cNvSpPr txBox="1"/>
          <p:nvPr/>
        </p:nvSpPr>
        <p:spPr>
          <a:xfrm>
            <a:off x="5660270" y="1019033"/>
            <a:ext cx="746667" cy="1077218"/>
          </a:xfrm>
          <a:prstGeom prst="rect">
            <a:avLst/>
          </a:prstGeom>
          <a:solidFill>
            <a:schemeClr val="bg1"/>
          </a:solidFill>
        </p:spPr>
        <p:txBody>
          <a:bodyPr wrap="none" lIns="48000" rIns="48000" rtlCol="0">
            <a:spAutoFit/>
          </a:bodyPr>
          <a:lstStyle/>
          <a:p>
            <a:r>
              <a:rPr lang="de-DE" sz="1600" dirty="0"/>
              <a:t>Keine/</a:t>
            </a:r>
            <a:br>
              <a:rPr lang="de-DE" sz="1600" dirty="0"/>
            </a:br>
            <a:r>
              <a:rPr lang="de-DE" sz="1600" dirty="0"/>
              <a:t>geringe</a:t>
            </a:r>
            <a:br>
              <a:rPr lang="de-DE" sz="1600" dirty="0"/>
            </a:br>
            <a:r>
              <a:rPr lang="de-DE" sz="1600" dirty="0"/>
              <a:t>formale</a:t>
            </a:r>
            <a:br>
              <a:rPr lang="de-DE" sz="1600" dirty="0"/>
            </a:br>
            <a:r>
              <a:rPr lang="de-DE" sz="1600" dirty="0"/>
              <a:t>Bildung</a:t>
            </a:r>
          </a:p>
        </p:txBody>
      </p:sp>
    </p:spTree>
    <p:extLst>
      <p:ext uri="{BB962C8B-B14F-4D97-AF65-F5344CB8AC3E}">
        <p14:creationId xmlns:p14="http://schemas.microsoft.com/office/powerpoint/2010/main" val="2909889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CCD9D86-285F-D169-9209-47DC81F5C4AC}"/>
              </a:ext>
            </a:extLst>
          </p:cNvPr>
          <p:cNvPicPr>
            <a:picLocks noChangeAspect="1"/>
          </p:cNvPicPr>
          <p:nvPr/>
        </p:nvPicPr>
        <p:blipFill>
          <a:blip r:embed="rId3"/>
          <a:stretch>
            <a:fillRect/>
          </a:stretch>
        </p:blipFill>
        <p:spPr>
          <a:xfrm>
            <a:off x="3394275" y="782341"/>
            <a:ext cx="5403451" cy="6024537"/>
          </a:xfrm>
          <a:prstGeom prst="rect">
            <a:avLst/>
          </a:prstGeom>
        </p:spPr>
      </p:pic>
      <p:sp>
        <p:nvSpPr>
          <p:cNvPr id="2" name="Textfeld 1">
            <a:extLst>
              <a:ext uri="{FF2B5EF4-FFF2-40B4-BE49-F238E27FC236}">
                <a16:creationId xmlns:a16="http://schemas.microsoft.com/office/drawing/2014/main" id="{89D00F3E-3D51-622F-8A71-D529618B4935}"/>
              </a:ext>
            </a:extLst>
          </p:cNvPr>
          <p:cNvSpPr txBox="1"/>
          <p:nvPr/>
        </p:nvSpPr>
        <p:spPr>
          <a:xfrm>
            <a:off x="4630820" y="211310"/>
            <a:ext cx="2930360" cy="379656"/>
          </a:xfrm>
          <a:prstGeom prst="rect">
            <a:avLst/>
          </a:prstGeom>
          <a:noFill/>
        </p:spPr>
        <p:txBody>
          <a:bodyPr wrap="square" rtlCol="0">
            <a:spAutoFit/>
          </a:bodyPr>
          <a:lstStyle/>
          <a:p>
            <a:pPr algn="ctr"/>
            <a:r>
              <a:rPr lang="de-DE" sz="1867" dirty="0" err="1"/>
              <a:t>Humanity‘s</a:t>
            </a:r>
            <a:r>
              <a:rPr lang="de-DE" sz="1867" dirty="0"/>
              <a:t> Last Tweet</a:t>
            </a:r>
          </a:p>
        </p:txBody>
      </p:sp>
    </p:spTree>
    <p:extLst>
      <p:ext uri="{BB962C8B-B14F-4D97-AF65-F5344CB8AC3E}">
        <p14:creationId xmlns:p14="http://schemas.microsoft.com/office/powerpoint/2010/main" val="4165522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pielzeug, Cartoon, Roboter, Im Haus enthält.&#10;&#10;Automatisch generierte Beschreibung">
            <a:extLst>
              <a:ext uri="{FF2B5EF4-FFF2-40B4-BE49-F238E27FC236}">
                <a16:creationId xmlns:a16="http://schemas.microsoft.com/office/drawing/2014/main" id="{96825413-1224-EFD7-272A-5D1BAD55C698}"/>
              </a:ext>
            </a:extLst>
          </p:cNvPr>
          <p:cNvPicPr>
            <a:picLocks noChangeAspect="1"/>
          </p:cNvPicPr>
          <p:nvPr/>
        </p:nvPicPr>
        <p:blipFill>
          <a:blip r:embed="rId3"/>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618911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EB4F64AA-AB42-A54C-B250-A3E4D9D68B74}"/>
              </a:ext>
            </a:extLst>
          </p:cNvPr>
          <p:cNvSpPr/>
          <p:nvPr/>
        </p:nvSpPr>
        <p:spPr>
          <a:xfrm>
            <a:off x="160865" y="935063"/>
            <a:ext cx="11842547" cy="5556012"/>
          </a:xfrm>
          <a:prstGeom prst="roundRect">
            <a:avLst>
              <a:gd name="adj" fmla="val 1487"/>
            </a:avLst>
          </a:prstGeom>
          <a:solidFill>
            <a:schemeClr val="bg1"/>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5" dirty="0">
              <a:solidFill>
                <a:schemeClr val="bg1"/>
              </a:solidFill>
            </a:endParaRPr>
          </a:p>
        </p:txBody>
      </p:sp>
      <p:sp>
        <p:nvSpPr>
          <p:cNvPr id="5" name="Titel 3">
            <a:extLst>
              <a:ext uri="{FF2B5EF4-FFF2-40B4-BE49-F238E27FC236}">
                <a16:creationId xmlns:a16="http://schemas.microsoft.com/office/drawing/2014/main" id="{523A0636-3C62-1570-CBD6-10C490912742}"/>
              </a:ext>
            </a:extLst>
          </p:cNvPr>
          <p:cNvSpPr txBox="1">
            <a:spLocks/>
          </p:cNvSpPr>
          <p:nvPr/>
        </p:nvSpPr>
        <p:spPr>
          <a:xfrm>
            <a:off x="201907" y="-57477"/>
            <a:ext cx="10918269" cy="498276"/>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t>Entstehung großer Machine-Learning-Modelle</a:t>
            </a:r>
          </a:p>
        </p:txBody>
      </p:sp>
      <p:sp>
        <p:nvSpPr>
          <p:cNvPr id="17" name="Textfeld 16">
            <a:extLst>
              <a:ext uri="{FF2B5EF4-FFF2-40B4-BE49-F238E27FC236}">
                <a16:creationId xmlns:a16="http://schemas.microsoft.com/office/drawing/2014/main" id="{173E1A31-8F1E-E734-092F-0255E3C59AAD}"/>
              </a:ext>
            </a:extLst>
          </p:cNvPr>
          <p:cNvSpPr txBox="1"/>
          <p:nvPr/>
        </p:nvSpPr>
        <p:spPr>
          <a:xfrm>
            <a:off x="205211" y="6528984"/>
            <a:ext cx="5305748" cy="318100"/>
          </a:xfrm>
          <a:prstGeom prst="rect">
            <a:avLst/>
          </a:prstGeom>
          <a:noFill/>
        </p:spPr>
        <p:txBody>
          <a:bodyPr wrap="none" rtlCol="0">
            <a:spAutoFit/>
          </a:bodyPr>
          <a:lstStyle/>
          <a:p>
            <a:r>
              <a:rPr lang="de-DE" sz="1467" dirty="0"/>
              <a:t>© Copyright Dr. Holger Schmidt | </a:t>
            </a:r>
            <a:r>
              <a:rPr lang="de-DE" sz="1467" dirty="0" err="1"/>
              <a:t>Netzoekonom.de</a:t>
            </a:r>
            <a:r>
              <a:rPr lang="de-DE" sz="1467" dirty="0"/>
              <a:t> | TU Darmstadt</a:t>
            </a:r>
          </a:p>
        </p:txBody>
      </p:sp>
      <p:sp>
        <p:nvSpPr>
          <p:cNvPr id="2" name="Textfeld 1">
            <a:extLst>
              <a:ext uri="{FF2B5EF4-FFF2-40B4-BE49-F238E27FC236}">
                <a16:creationId xmlns:a16="http://schemas.microsoft.com/office/drawing/2014/main" id="{41C99C21-430B-FDD0-D300-65179BE2BB8D}"/>
              </a:ext>
            </a:extLst>
          </p:cNvPr>
          <p:cNvSpPr txBox="1"/>
          <p:nvPr/>
        </p:nvSpPr>
        <p:spPr>
          <a:xfrm>
            <a:off x="339338" y="6181193"/>
            <a:ext cx="537327" cy="301749"/>
          </a:xfrm>
          <a:prstGeom prst="rect">
            <a:avLst/>
          </a:prstGeom>
          <a:noFill/>
        </p:spPr>
        <p:txBody>
          <a:bodyPr wrap="none" rtlCol="0">
            <a:spAutoFit/>
          </a:bodyPr>
          <a:lstStyle/>
          <a:p>
            <a:pPr algn="l"/>
            <a:r>
              <a:rPr lang="de-DE" sz="1361" dirty="0"/>
              <a:t>2018</a:t>
            </a:r>
          </a:p>
        </p:txBody>
      </p:sp>
      <p:sp>
        <p:nvSpPr>
          <p:cNvPr id="20" name="Textfeld 19">
            <a:extLst>
              <a:ext uri="{FF2B5EF4-FFF2-40B4-BE49-F238E27FC236}">
                <a16:creationId xmlns:a16="http://schemas.microsoft.com/office/drawing/2014/main" id="{D4472188-4B9C-F8A7-DBE4-2AA0E329425D}"/>
              </a:ext>
            </a:extLst>
          </p:cNvPr>
          <p:cNvSpPr txBox="1"/>
          <p:nvPr/>
        </p:nvSpPr>
        <p:spPr>
          <a:xfrm>
            <a:off x="2529363" y="6138031"/>
            <a:ext cx="537327" cy="301749"/>
          </a:xfrm>
          <a:prstGeom prst="rect">
            <a:avLst/>
          </a:prstGeom>
          <a:noFill/>
        </p:spPr>
        <p:txBody>
          <a:bodyPr wrap="none" rtlCol="0">
            <a:spAutoFit/>
          </a:bodyPr>
          <a:lstStyle/>
          <a:p>
            <a:pPr algn="l"/>
            <a:r>
              <a:rPr lang="de-DE" sz="1361" dirty="0"/>
              <a:t>2019</a:t>
            </a:r>
          </a:p>
        </p:txBody>
      </p:sp>
      <p:sp>
        <p:nvSpPr>
          <p:cNvPr id="21" name="Textfeld 20">
            <a:extLst>
              <a:ext uri="{FF2B5EF4-FFF2-40B4-BE49-F238E27FC236}">
                <a16:creationId xmlns:a16="http://schemas.microsoft.com/office/drawing/2014/main" id="{0A7B1BD0-4961-85F9-8B45-C4E918A14197}"/>
              </a:ext>
            </a:extLst>
          </p:cNvPr>
          <p:cNvSpPr txBox="1"/>
          <p:nvPr/>
        </p:nvSpPr>
        <p:spPr>
          <a:xfrm>
            <a:off x="4719389" y="6138031"/>
            <a:ext cx="537327" cy="301749"/>
          </a:xfrm>
          <a:prstGeom prst="rect">
            <a:avLst/>
          </a:prstGeom>
          <a:noFill/>
        </p:spPr>
        <p:txBody>
          <a:bodyPr wrap="none" rtlCol="0">
            <a:spAutoFit/>
          </a:bodyPr>
          <a:lstStyle/>
          <a:p>
            <a:pPr algn="l"/>
            <a:r>
              <a:rPr lang="de-DE" sz="1361" dirty="0"/>
              <a:t>2020</a:t>
            </a:r>
          </a:p>
        </p:txBody>
      </p:sp>
      <p:sp>
        <p:nvSpPr>
          <p:cNvPr id="22" name="Textfeld 21">
            <a:extLst>
              <a:ext uri="{FF2B5EF4-FFF2-40B4-BE49-F238E27FC236}">
                <a16:creationId xmlns:a16="http://schemas.microsoft.com/office/drawing/2014/main" id="{E7A3D7CC-0E78-2C68-1A60-C4061D109C89}"/>
              </a:ext>
            </a:extLst>
          </p:cNvPr>
          <p:cNvSpPr txBox="1"/>
          <p:nvPr/>
        </p:nvSpPr>
        <p:spPr>
          <a:xfrm>
            <a:off x="6909414" y="6138031"/>
            <a:ext cx="537327" cy="301749"/>
          </a:xfrm>
          <a:prstGeom prst="rect">
            <a:avLst/>
          </a:prstGeom>
          <a:noFill/>
        </p:spPr>
        <p:txBody>
          <a:bodyPr wrap="none" rtlCol="0">
            <a:spAutoFit/>
          </a:bodyPr>
          <a:lstStyle/>
          <a:p>
            <a:pPr algn="l"/>
            <a:r>
              <a:rPr lang="de-DE" sz="1361" dirty="0"/>
              <a:t>2021</a:t>
            </a:r>
          </a:p>
        </p:txBody>
      </p:sp>
      <p:sp>
        <p:nvSpPr>
          <p:cNvPr id="23" name="Textfeld 22">
            <a:extLst>
              <a:ext uri="{FF2B5EF4-FFF2-40B4-BE49-F238E27FC236}">
                <a16:creationId xmlns:a16="http://schemas.microsoft.com/office/drawing/2014/main" id="{43D83528-A025-E895-660A-1C90B0F22CBE}"/>
              </a:ext>
            </a:extLst>
          </p:cNvPr>
          <p:cNvSpPr txBox="1"/>
          <p:nvPr/>
        </p:nvSpPr>
        <p:spPr>
          <a:xfrm>
            <a:off x="9099439" y="6138031"/>
            <a:ext cx="537327" cy="301749"/>
          </a:xfrm>
          <a:prstGeom prst="rect">
            <a:avLst/>
          </a:prstGeom>
          <a:noFill/>
        </p:spPr>
        <p:txBody>
          <a:bodyPr wrap="none" rtlCol="0">
            <a:spAutoFit/>
          </a:bodyPr>
          <a:lstStyle/>
          <a:p>
            <a:pPr algn="l"/>
            <a:r>
              <a:rPr lang="de-DE" sz="1361" dirty="0"/>
              <a:t>2022</a:t>
            </a:r>
          </a:p>
        </p:txBody>
      </p:sp>
      <p:sp>
        <p:nvSpPr>
          <p:cNvPr id="29" name="Textfeld 28">
            <a:extLst>
              <a:ext uri="{FF2B5EF4-FFF2-40B4-BE49-F238E27FC236}">
                <a16:creationId xmlns:a16="http://schemas.microsoft.com/office/drawing/2014/main" id="{1F4A67A3-8DF5-C495-E8ED-A1B345863597}"/>
              </a:ext>
            </a:extLst>
          </p:cNvPr>
          <p:cNvSpPr txBox="1"/>
          <p:nvPr/>
        </p:nvSpPr>
        <p:spPr>
          <a:xfrm>
            <a:off x="11289462" y="6127099"/>
            <a:ext cx="537327" cy="301749"/>
          </a:xfrm>
          <a:prstGeom prst="rect">
            <a:avLst/>
          </a:prstGeom>
          <a:noFill/>
        </p:spPr>
        <p:txBody>
          <a:bodyPr wrap="none" rtlCol="0">
            <a:spAutoFit/>
          </a:bodyPr>
          <a:lstStyle/>
          <a:p>
            <a:pPr algn="l"/>
            <a:r>
              <a:rPr lang="de-DE" sz="1361" dirty="0"/>
              <a:t>2023</a:t>
            </a:r>
          </a:p>
        </p:txBody>
      </p:sp>
      <p:cxnSp>
        <p:nvCxnSpPr>
          <p:cNvPr id="15" name="Gerade Verbindung mit Pfeil 14">
            <a:extLst>
              <a:ext uri="{FF2B5EF4-FFF2-40B4-BE49-F238E27FC236}">
                <a16:creationId xmlns:a16="http://schemas.microsoft.com/office/drawing/2014/main" id="{D5CE1AA5-8D44-2287-A3CD-7E8C2F5A094B}"/>
              </a:ext>
            </a:extLst>
          </p:cNvPr>
          <p:cNvCxnSpPr>
            <a:cxnSpLocks/>
          </p:cNvCxnSpPr>
          <p:nvPr/>
        </p:nvCxnSpPr>
        <p:spPr>
          <a:xfrm flipV="1">
            <a:off x="175903" y="6110779"/>
            <a:ext cx="11790115" cy="20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Abgerundetes Rechteck 29">
            <a:extLst>
              <a:ext uri="{FF2B5EF4-FFF2-40B4-BE49-F238E27FC236}">
                <a16:creationId xmlns:a16="http://schemas.microsoft.com/office/drawing/2014/main" id="{B210744A-1DE3-664D-08BC-086162790509}"/>
              </a:ext>
            </a:extLst>
          </p:cNvPr>
          <p:cNvSpPr/>
          <p:nvPr/>
        </p:nvSpPr>
        <p:spPr>
          <a:xfrm>
            <a:off x="1114358"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33" name="Textfeld 32">
            <a:extLst>
              <a:ext uri="{FF2B5EF4-FFF2-40B4-BE49-F238E27FC236}">
                <a16:creationId xmlns:a16="http://schemas.microsoft.com/office/drawing/2014/main" id="{DB16727C-D6D2-D26D-4EA4-B88099693E89}"/>
              </a:ext>
            </a:extLst>
          </p:cNvPr>
          <p:cNvSpPr txBox="1"/>
          <p:nvPr/>
        </p:nvSpPr>
        <p:spPr>
          <a:xfrm>
            <a:off x="1114358" y="5559386"/>
            <a:ext cx="705925" cy="451342"/>
          </a:xfrm>
          <a:prstGeom prst="rect">
            <a:avLst/>
          </a:prstGeom>
          <a:noFill/>
          <a:ln>
            <a:noFill/>
          </a:ln>
        </p:spPr>
        <p:txBody>
          <a:bodyPr wrap="square" lIns="0" tIns="0" rIns="0" bIns="0" rtlCol="0">
            <a:spAutoFit/>
          </a:bodyPr>
          <a:lstStyle/>
          <a:p>
            <a:pPr algn="ctr"/>
            <a:r>
              <a:rPr lang="de-DE" sz="1600" dirty="0">
                <a:solidFill>
                  <a:schemeClr val="bg1"/>
                </a:solidFill>
              </a:rPr>
              <a:t>GPT</a:t>
            </a:r>
          </a:p>
          <a:p>
            <a:pPr algn="ctr"/>
            <a:r>
              <a:rPr lang="de-DE" sz="1333" dirty="0">
                <a:solidFill>
                  <a:schemeClr val="bg1"/>
                </a:solidFill>
              </a:rPr>
              <a:t>OpenAI</a:t>
            </a:r>
            <a:endParaRPr lang="de-DE" sz="1867" dirty="0">
              <a:solidFill>
                <a:schemeClr val="bg1"/>
              </a:solidFill>
            </a:endParaRPr>
          </a:p>
        </p:txBody>
      </p:sp>
      <p:sp>
        <p:nvSpPr>
          <p:cNvPr id="159" name="Abgerundetes Rechteck 158">
            <a:extLst>
              <a:ext uri="{FF2B5EF4-FFF2-40B4-BE49-F238E27FC236}">
                <a16:creationId xmlns:a16="http://schemas.microsoft.com/office/drawing/2014/main" id="{9517490F-3380-A84E-3D62-DD444A87C6B8}"/>
              </a:ext>
            </a:extLst>
          </p:cNvPr>
          <p:cNvSpPr/>
          <p:nvPr/>
        </p:nvSpPr>
        <p:spPr>
          <a:xfrm>
            <a:off x="228770"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60" name="Textfeld 159">
            <a:extLst>
              <a:ext uri="{FF2B5EF4-FFF2-40B4-BE49-F238E27FC236}">
                <a16:creationId xmlns:a16="http://schemas.microsoft.com/office/drawing/2014/main" id="{B151C671-7992-EAA4-4333-A58DF8299481}"/>
              </a:ext>
            </a:extLst>
          </p:cNvPr>
          <p:cNvSpPr txBox="1"/>
          <p:nvPr/>
        </p:nvSpPr>
        <p:spPr>
          <a:xfrm>
            <a:off x="228770" y="5559385"/>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ELMo</a:t>
            </a:r>
            <a:endParaRPr lang="de-DE" sz="1600" dirty="0">
              <a:solidFill>
                <a:schemeClr val="bg1"/>
              </a:solidFill>
            </a:endParaRPr>
          </a:p>
          <a:p>
            <a:pPr algn="ctr"/>
            <a:r>
              <a:rPr lang="de-DE" sz="1333" dirty="0">
                <a:solidFill>
                  <a:schemeClr val="bg1"/>
                </a:solidFill>
              </a:rPr>
              <a:t>AI </a:t>
            </a:r>
            <a:r>
              <a:rPr lang="de-DE" sz="1333" dirty="0" err="1">
                <a:solidFill>
                  <a:schemeClr val="bg1"/>
                </a:solidFill>
              </a:rPr>
              <a:t>for</a:t>
            </a:r>
            <a:r>
              <a:rPr lang="de-DE" sz="1333" dirty="0">
                <a:solidFill>
                  <a:schemeClr val="bg1"/>
                </a:solidFill>
              </a:rPr>
              <a:t> AI</a:t>
            </a:r>
            <a:endParaRPr lang="de-DE" sz="1867" dirty="0">
              <a:solidFill>
                <a:schemeClr val="bg1"/>
              </a:solidFill>
            </a:endParaRPr>
          </a:p>
        </p:txBody>
      </p:sp>
      <p:sp>
        <p:nvSpPr>
          <p:cNvPr id="162" name="Abgerundetes Rechteck 161">
            <a:extLst>
              <a:ext uri="{FF2B5EF4-FFF2-40B4-BE49-F238E27FC236}">
                <a16:creationId xmlns:a16="http://schemas.microsoft.com/office/drawing/2014/main" id="{E026B874-9F68-ABAA-D40C-D5546309A740}"/>
              </a:ext>
            </a:extLst>
          </p:cNvPr>
          <p:cNvSpPr/>
          <p:nvPr/>
        </p:nvSpPr>
        <p:spPr>
          <a:xfrm>
            <a:off x="1999946"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63" name="Textfeld 162">
            <a:extLst>
              <a:ext uri="{FF2B5EF4-FFF2-40B4-BE49-F238E27FC236}">
                <a16:creationId xmlns:a16="http://schemas.microsoft.com/office/drawing/2014/main" id="{FDC30B33-4413-76DA-291D-18CA9F7D78D7}"/>
              </a:ext>
            </a:extLst>
          </p:cNvPr>
          <p:cNvSpPr txBox="1"/>
          <p:nvPr/>
        </p:nvSpPr>
        <p:spPr>
          <a:xfrm>
            <a:off x="1999946" y="5559386"/>
            <a:ext cx="705925" cy="451342"/>
          </a:xfrm>
          <a:prstGeom prst="rect">
            <a:avLst/>
          </a:prstGeom>
          <a:noFill/>
          <a:ln>
            <a:noFill/>
          </a:ln>
        </p:spPr>
        <p:txBody>
          <a:bodyPr wrap="square" lIns="0" tIns="0" rIns="0" bIns="0" rtlCol="0">
            <a:spAutoFit/>
          </a:bodyPr>
          <a:lstStyle/>
          <a:p>
            <a:pPr algn="ctr"/>
            <a:r>
              <a:rPr lang="de-DE" sz="1600" dirty="0">
                <a:solidFill>
                  <a:schemeClr val="bg1"/>
                </a:solidFill>
              </a:rPr>
              <a:t>BERT</a:t>
            </a:r>
          </a:p>
          <a:p>
            <a:pPr algn="ctr"/>
            <a:r>
              <a:rPr lang="de-DE" sz="1333" dirty="0">
                <a:solidFill>
                  <a:schemeClr val="bg1"/>
                </a:solidFill>
              </a:rPr>
              <a:t>Google</a:t>
            </a:r>
            <a:endParaRPr lang="de-DE" sz="1867" dirty="0">
              <a:solidFill>
                <a:schemeClr val="bg1"/>
              </a:solidFill>
            </a:endParaRPr>
          </a:p>
        </p:txBody>
      </p:sp>
      <p:sp>
        <p:nvSpPr>
          <p:cNvPr id="165" name="Abgerundetes Rechteck 164">
            <a:extLst>
              <a:ext uri="{FF2B5EF4-FFF2-40B4-BE49-F238E27FC236}">
                <a16:creationId xmlns:a16="http://schemas.microsoft.com/office/drawing/2014/main" id="{0860AEBE-67C2-C55C-59B2-D8DA9AA0D0DF}"/>
              </a:ext>
            </a:extLst>
          </p:cNvPr>
          <p:cNvSpPr/>
          <p:nvPr/>
        </p:nvSpPr>
        <p:spPr>
          <a:xfrm>
            <a:off x="3418159"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66" name="Textfeld 165">
            <a:extLst>
              <a:ext uri="{FF2B5EF4-FFF2-40B4-BE49-F238E27FC236}">
                <a16:creationId xmlns:a16="http://schemas.microsoft.com/office/drawing/2014/main" id="{16CFA2FE-A529-551B-B9A6-D26421C5156D}"/>
              </a:ext>
            </a:extLst>
          </p:cNvPr>
          <p:cNvSpPr txBox="1"/>
          <p:nvPr/>
        </p:nvSpPr>
        <p:spPr>
          <a:xfrm>
            <a:off x="3418159" y="5569646"/>
            <a:ext cx="705925" cy="430887"/>
          </a:xfrm>
          <a:prstGeom prst="rect">
            <a:avLst/>
          </a:prstGeom>
          <a:noFill/>
          <a:ln>
            <a:noFill/>
          </a:ln>
        </p:spPr>
        <p:txBody>
          <a:bodyPr wrap="square" lIns="0" tIns="0" rIns="0" bIns="0" rtlCol="0">
            <a:spAutoFit/>
          </a:bodyPr>
          <a:lstStyle/>
          <a:p>
            <a:pPr algn="ctr"/>
            <a:r>
              <a:rPr lang="de-DE" sz="1600" dirty="0">
                <a:solidFill>
                  <a:schemeClr val="bg1"/>
                </a:solidFill>
              </a:rPr>
              <a:t>CTRL</a:t>
            </a:r>
          </a:p>
          <a:p>
            <a:pPr algn="ctr"/>
            <a:r>
              <a:rPr lang="de-DE" sz="1200" dirty="0">
                <a:solidFill>
                  <a:schemeClr val="bg1"/>
                </a:solidFill>
              </a:rPr>
              <a:t>Salesforce</a:t>
            </a:r>
            <a:endParaRPr lang="de-DE" sz="1600" dirty="0">
              <a:solidFill>
                <a:schemeClr val="bg1"/>
              </a:solidFill>
            </a:endParaRPr>
          </a:p>
        </p:txBody>
      </p:sp>
      <p:sp>
        <p:nvSpPr>
          <p:cNvPr id="168" name="Abgerundetes Rechteck 167">
            <a:extLst>
              <a:ext uri="{FF2B5EF4-FFF2-40B4-BE49-F238E27FC236}">
                <a16:creationId xmlns:a16="http://schemas.microsoft.com/office/drawing/2014/main" id="{5C3C95AF-4563-E479-7FEC-4CA4CA22BC96}"/>
              </a:ext>
            </a:extLst>
          </p:cNvPr>
          <p:cNvSpPr/>
          <p:nvPr/>
        </p:nvSpPr>
        <p:spPr>
          <a:xfrm>
            <a:off x="4111063" y="4962467"/>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69" name="Textfeld 168">
            <a:extLst>
              <a:ext uri="{FF2B5EF4-FFF2-40B4-BE49-F238E27FC236}">
                <a16:creationId xmlns:a16="http://schemas.microsoft.com/office/drawing/2014/main" id="{E34D22D5-1B25-F83E-CC8E-C7C36AF67D74}"/>
              </a:ext>
            </a:extLst>
          </p:cNvPr>
          <p:cNvSpPr txBox="1"/>
          <p:nvPr/>
        </p:nvSpPr>
        <p:spPr>
          <a:xfrm>
            <a:off x="4100088" y="4971807"/>
            <a:ext cx="705925" cy="451342"/>
          </a:xfrm>
          <a:prstGeom prst="rect">
            <a:avLst/>
          </a:prstGeom>
          <a:noFill/>
          <a:ln>
            <a:noFill/>
          </a:ln>
        </p:spPr>
        <p:txBody>
          <a:bodyPr wrap="square" lIns="0" tIns="0" rIns="0" bIns="0" rtlCol="0">
            <a:spAutoFit/>
          </a:bodyPr>
          <a:lstStyle/>
          <a:p>
            <a:pPr algn="ctr"/>
            <a:r>
              <a:rPr lang="de-DE" sz="1600" dirty="0">
                <a:solidFill>
                  <a:schemeClr val="bg1"/>
                </a:solidFill>
              </a:rPr>
              <a:t>GPT-2</a:t>
            </a:r>
          </a:p>
          <a:p>
            <a:pPr algn="ctr"/>
            <a:r>
              <a:rPr lang="de-DE" sz="1333" dirty="0">
                <a:solidFill>
                  <a:schemeClr val="bg1"/>
                </a:solidFill>
              </a:rPr>
              <a:t>OpenAI</a:t>
            </a:r>
            <a:endParaRPr lang="de-DE" sz="1400" dirty="0">
              <a:solidFill>
                <a:schemeClr val="bg1"/>
              </a:solidFill>
            </a:endParaRPr>
          </a:p>
        </p:txBody>
      </p:sp>
      <p:sp>
        <p:nvSpPr>
          <p:cNvPr id="171" name="Abgerundetes Rechteck 170">
            <a:extLst>
              <a:ext uri="{FF2B5EF4-FFF2-40B4-BE49-F238E27FC236}">
                <a16:creationId xmlns:a16="http://schemas.microsoft.com/office/drawing/2014/main" id="{DBA15EDD-2B12-0757-A375-B18F40B4758D}"/>
              </a:ext>
            </a:extLst>
          </p:cNvPr>
          <p:cNvSpPr/>
          <p:nvPr/>
        </p:nvSpPr>
        <p:spPr>
          <a:xfrm>
            <a:off x="4453051"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72" name="Textfeld 171">
            <a:extLst>
              <a:ext uri="{FF2B5EF4-FFF2-40B4-BE49-F238E27FC236}">
                <a16:creationId xmlns:a16="http://schemas.microsoft.com/office/drawing/2014/main" id="{F9AF9567-64AF-B937-AFA9-02742C5F0A47}"/>
              </a:ext>
            </a:extLst>
          </p:cNvPr>
          <p:cNvSpPr txBox="1"/>
          <p:nvPr/>
        </p:nvSpPr>
        <p:spPr>
          <a:xfrm>
            <a:off x="4453051" y="5559386"/>
            <a:ext cx="705925" cy="451342"/>
          </a:xfrm>
          <a:prstGeom prst="rect">
            <a:avLst/>
          </a:prstGeom>
          <a:noFill/>
          <a:ln>
            <a:noFill/>
          </a:ln>
        </p:spPr>
        <p:txBody>
          <a:bodyPr wrap="square" lIns="0" tIns="0" rIns="0" bIns="0" rtlCol="0">
            <a:spAutoFit/>
          </a:bodyPr>
          <a:lstStyle/>
          <a:p>
            <a:pPr algn="ctr"/>
            <a:r>
              <a:rPr lang="de-DE" sz="1600" dirty="0">
                <a:solidFill>
                  <a:schemeClr val="bg1"/>
                </a:solidFill>
              </a:rPr>
              <a:t>Jukebox</a:t>
            </a:r>
          </a:p>
          <a:p>
            <a:pPr algn="ctr"/>
            <a:r>
              <a:rPr lang="de-DE" sz="1333" dirty="0">
                <a:solidFill>
                  <a:schemeClr val="bg1"/>
                </a:solidFill>
              </a:rPr>
              <a:t>OpenAI</a:t>
            </a:r>
            <a:endParaRPr lang="de-DE" sz="1867" dirty="0">
              <a:solidFill>
                <a:schemeClr val="bg1"/>
              </a:solidFill>
            </a:endParaRPr>
          </a:p>
        </p:txBody>
      </p:sp>
      <p:sp>
        <p:nvSpPr>
          <p:cNvPr id="174" name="Abgerundetes Rechteck 173">
            <a:extLst>
              <a:ext uri="{FF2B5EF4-FFF2-40B4-BE49-F238E27FC236}">
                <a16:creationId xmlns:a16="http://schemas.microsoft.com/office/drawing/2014/main" id="{433A4DA5-9E9F-91C5-9F53-B3D53A6EA7F3}"/>
              </a:ext>
            </a:extLst>
          </p:cNvPr>
          <p:cNvSpPr/>
          <p:nvPr/>
        </p:nvSpPr>
        <p:spPr>
          <a:xfrm>
            <a:off x="5978784" y="5519255"/>
            <a:ext cx="705925"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75" name="Textfeld 174">
            <a:extLst>
              <a:ext uri="{FF2B5EF4-FFF2-40B4-BE49-F238E27FC236}">
                <a16:creationId xmlns:a16="http://schemas.microsoft.com/office/drawing/2014/main" id="{5EF77B0C-B792-6269-F24E-452735F0EA52}"/>
              </a:ext>
            </a:extLst>
          </p:cNvPr>
          <p:cNvSpPr txBox="1"/>
          <p:nvPr/>
        </p:nvSpPr>
        <p:spPr>
          <a:xfrm>
            <a:off x="5977624" y="5560569"/>
            <a:ext cx="705925" cy="451342"/>
          </a:xfrm>
          <a:prstGeom prst="rect">
            <a:avLst/>
          </a:prstGeom>
          <a:noFill/>
          <a:ln>
            <a:noFill/>
          </a:ln>
        </p:spPr>
        <p:txBody>
          <a:bodyPr wrap="square" lIns="0" tIns="0" rIns="0" bIns="0" rtlCol="0">
            <a:spAutoFit/>
          </a:bodyPr>
          <a:lstStyle/>
          <a:p>
            <a:pPr algn="ctr"/>
            <a:r>
              <a:rPr lang="de-DE" sz="1600" dirty="0">
                <a:solidFill>
                  <a:schemeClr val="bg1"/>
                </a:solidFill>
              </a:rPr>
              <a:t>CPM</a:t>
            </a:r>
          </a:p>
          <a:p>
            <a:pPr algn="ctr"/>
            <a:r>
              <a:rPr lang="de-DE" sz="1333" dirty="0">
                <a:solidFill>
                  <a:schemeClr val="bg1"/>
                </a:solidFill>
              </a:rPr>
              <a:t>Beijing A.</a:t>
            </a:r>
            <a:endParaRPr lang="de-DE" sz="1867" dirty="0">
              <a:solidFill>
                <a:schemeClr val="bg1"/>
              </a:solidFill>
            </a:endParaRPr>
          </a:p>
        </p:txBody>
      </p:sp>
      <p:sp>
        <p:nvSpPr>
          <p:cNvPr id="177" name="Abgerundetes Rechteck 176">
            <a:extLst>
              <a:ext uri="{FF2B5EF4-FFF2-40B4-BE49-F238E27FC236}">
                <a16:creationId xmlns:a16="http://schemas.microsoft.com/office/drawing/2014/main" id="{13406F05-DAA0-B671-B4FF-C07BC8EE248A}"/>
              </a:ext>
            </a:extLst>
          </p:cNvPr>
          <p:cNvSpPr/>
          <p:nvPr/>
        </p:nvSpPr>
        <p:spPr>
          <a:xfrm>
            <a:off x="5224671" y="4962467"/>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78" name="Textfeld 177">
            <a:extLst>
              <a:ext uri="{FF2B5EF4-FFF2-40B4-BE49-F238E27FC236}">
                <a16:creationId xmlns:a16="http://schemas.microsoft.com/office/drawing/2014/main" id="{0F3E6844-E3DC-9299-C6D0-CDF57C01A8C7}"/>
              </a:ext>
            </a:extLst>
          </p:cNvPr>
          <p:cNvSpPr txBox="1"/>
          <p:nvPr/>
        </p:nvSpPr>
        <p:spPr>
          <a:xfrm>
            <a:off x="5224671" y="4976772"/>
            <a:ext cx="705925" cy="451342"/>
          </a:xfrm>
          <a:prstGeom prst="rect">
            <a:avLst/>
          </a:prstGeom>
          <a:noFill/>
          <a:ln>
            <a:noFill/>
          </a:ln>
        </p:spPr>
        <p:txBody>
          <a:bodyPr wrap="square" lIns="0" tIns="0" rIns="0" bIns="0" rtlCol="0">
            <a:spAutoFit/>
          </a:bodyPr>
          <a:lstStyle/>
          <a:p>
            <a:pPr algn="ctr"/>
            <a:r>
              <a:rPr lang="de-DE" sz="1600" dirty="0">
                <a:solidFill>
                  <a:schemeClr val="bg1"/>
                </a:solidFill>
              </a:rPr>
              <a:t>GPT-3</a:t>
            </a:r>
          </a:p>
          <a:p>
            <a:pPr algn="ctr"/>
            <a:r>
              <a:rPr lang="de-DE" sz="1333" dirty="0">
                <a:solidFill>
                  <a:schemeClr val="bg1"/>
                </a:solidFill>
              </a:rPr>
              <a:t>OpenAI</a:t>
            </a:r>
            <a:endParaRPr lang="de-DE" sz="1867" dirty="0">
              <a:solidFill>
                <a:schemeClr val="bg1"/>
              </a:solidFill>
            </a:endParaRPr>
          </a:p>
        </p:txBody>
      </p:sp>
      <p:sp>
        <p:nvSpPr>
          <p:cNvPr id="180" name="Abgerundetes Rechteck 179">
            <a:extLst>
              <a:ext uri="{FF2B5EF4-FFF2-40B4-BE49-F238E27FC236}">
                <a16:creationId xmlns:a16="http://schemas.microsoft.com/office/drawing/2014/main" id="{4AB83EFC-4E0B-486B-4B31-3A7F3BFF5AFC}"/>
              </a:ext>
            </a:extLst>
          </p:cNvPr>
          <p:cNvSpPr/>
          <p:nvPr/>
        </p:nvSpPr>
        <p:spPr>
          <a:xfrm>
            <a:off x="4871708" y="4406511"/>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81" name="Textfeld 180">
            <a:extLst>
              <a:ext uri="{FF2B5EF4-FFF2-40B4-BE49-F238E27FC236}">
                <a16:creationId xmlns:a16="http://schemas.microsoft.com/office/drawing/2014/main" id="{50346569-E466-6463-A80F-0EBE04BF34D4}"/>
              </a:ext>
            </a:extLst>
          </p:cNvPr>
          <p:cNvSpPr txBox="1"/>
          <p:nvPr/>
        </p:nvSpPr>
        <p:spPr>
          <a:xfrm>
            <a:off x="4871708" y="4424065"/>
            <a:ext cx="705925" cy="451342"/>
          </a:xfrm>
          <a:prstGeom prst="rect">
            <a:avLst/>
          </a:prstGeom>
          <a:noFill/>
          <a:ln>
            <a:noFill/>
          </a:ln>
        </p:spPr>
        <p:txBody>
          <a:bodyPr wrap="square" lIns="0" tIns="0" rIns="0" bIns="0" rtlCol="0">
            <a:spAutoFit/>
          </a:bodyPr>
          <a:lstStyle/>
          <a:p>
            <a:pPr algn="ctr"/>
            <a:r>
              <a:rPr lang="de-DE" sz="1600" dirty="0">
                <a:solidFill>
                  <a:schemeClr val="bg1"/>
                </a:solidFill>
              </a:rPr>
              <a:t>Turing</a:t>
            </a:r>
            <a:br>
              <a:rPr lang="de-DE" sz="1600" dirty="0">
                <a:solidFill>
                  <a:schemeClr val="bg1"/>
                </a:solidFill>
              </a:rPr>
            </a:br>
            <a:r>
              <a:rPr lang="de-DE" sz="1333" dirty="0">
                <a:solidFill>
                  <a:schemeClr val="bg1"/>
                </a:solidFill>
              </a:rPr>
              <a:t>Microsoft</a:t>
            </a:r>
            <a:endParaRPr lang="de-DE" sz="1867" dirty="0">
              <a:solidFill>
                <a:schemeClr val="bg1"/>
              </a:solidFill>
            </a:endParaRPr>
          </a:p>
        </p:txBody>
      </p:sp>
      <p:sp>
        <p:nvSpPr>
          <p:cNvPr id="183" name="Abgerundetes Rechteck 182">
            <a:extLst>
              <a:ext uri="{FF2B5EF4-FFF2-40B4-BE49-F238E27FC236}">
                <a16:creationId xmlns:a16="http://schemas.microsoft.com/office/drawing/2014/main" id="{C0B93135-04FD-CFC3-E17B-2BCA674CFAC8}"/>
              </a:ext>
            </a:extLst>
          </p:cNvPr>
          <p:cNvSpPr/>
          <p:nvPr/>
        </p:nvSpPr>
        <p:spPr>
          <a:xfrm>
            <a:off x="6316558" y="4954393"/>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84" name="Textfeld 183">
            <a:extLst>
              <a:ext uri="{FF2B5EF4-FFF2-40B4-BE49-F238E27FC236}">
                <a16:creationId xmlns:a16="http://schemas.microsoft.com/office/drawing/2014/main" id="{82FEE62B-76F6-31F1-C516-2B0E61DB6A57}"/>
              </a:ext>
            </a:extLst>
          </p:cNvPr>
          <p:cNvSpPr txBox="1"/>
          <p:nvPr/>
        </p:nvSpPr>
        <p:spPr>
          <a:xfrm>
            <a:off x="6289139" y="4976773"/>
            <a:ext cx="705925" cy="451342"/>
          </a:xfrm>
          <a:prstGeom prst="rect">
            <a:avLst/>
          </a:prstGeom>
          <a:noFill/>
          <a:ln>
            <a:noFill/>
          </a:ln>
        </p:spPr>
        <p:txBody>
          <a:bodyPr wrap="square" lIns="0" tIns="0" rIns="0" bIns="0" rtlCol="0">
            <a:spAutoFit/>
          </a:bodyPr>
          <a:lstStyle/>
          <a:p>
            <a:pPr algn="ctr"/>
            <a:r>
              <a:rPr lang="de-DE" sz="1600" dirty="0">
                <a:solidFill>
                  <a:schemeClr val="bg1"/>
                </a:solidFill>
              </a:rPr>
              <a:t>Dalle-E</a:t>
            </a:r>
            <a:br>
              <a:rPr lang="de-DE" sz="1600" dirty="0">
                <a:solidFill>
                  <a:schemeClr val="bg1"/>
                </a:solidFill>
              </a:rPr>
            </a:br>
            <a:r>
              <a:rPr lang="de-DE" sz="1333" dirty="0">
                <a:solidFill>
                  <a:schemeClr val="bg1"/>
                </a:solidFill>
              </a:rPr>
              <a:t>OpenAI</a:t>
            </a:r>
            <a:endParaRPr lang="de-DE" sz="1867" dirty="0">
              <a:solidFill>
                <a:schemeClr val="bg1"/>
              </a:solidFill>
            </a:endParaRPr>
          </a:p>
        </p:txBody>
      </p:sp>
      <p:sp>
        <p:nvSpPr>
          <p:cNvPr id="186" name="Abgerundetes Rechteck 185">
            <a:extLst>
              <a:ext uri="{FF2B5EF4-FFF2-40B4-BE49-F238E27FC236}">
                <a16:creationId xmlns:a16="http://schemas.microsoft.com/office/drawing/2014/main" id="{C3556C05-C14A-4B5E-3488-768092032B90}"/>
              </a:ext>
            </a:extLst>
          </p:cNvPr>
          <p:cNvSpPr/>
          <p:nvPr/>
        </p:nvSpPr>
        <p:spPr>
          <a:xfrm>
            <a:off x="6744772"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87" name="Textfeld 186">
            <a:extLst>
              <a:ext uri="{FF2B5EF4-FFF2-40B4-BE49-F238E27FC236}">
                <a16:creationId xmlns:a16="http://schemas.microsoft.com/office/drawing/2014/main" id="{65ED9E5A-0207-514F-9486-269B7F79F9D6}"/>
              </a:ext>
            </a:extLst>
          </p:cNvPr>
          <p:cNvSpPr txBox="1"/>
          <p:nvPr/>
        </p:nvSpPr>
        <p:spPr>
          <a:xfrm>
            <a:off x="6744772" y="5579904"/>
            <a:ext cx="705925" cy="410433"/>
          </a:xfrm>
          <a:prstGeom prst="rect">
            <a:avLst/>
          </a:prstGeom>
          <a:noFill/>
          <a:ln>
            <a:noFill/>
          </a:ln>
        </p:spPr>
        <p:txBody>
          <a:bodyPr wrap="square" lIns="0" tIns="0" rIns="0" bIns="0" rtlCol="0">
            <a:spAutoFit/>
          </a:bodyPr>
          <a:lstStyle/>
          <a:p>
            <a:pPr algn="ctr"/>
            <a:r>
              <a:rPr lang="de-DE" sz="1467" dirty="0">
                <a:solidFill>
                  <a:schemeClr val="bg1"/>
                </a:solidFill>
              </a:rPr>
              <a:t>GPT-</a:t>
            </a:r>
            <a:r>
              <a:rPr lang="de-DE" sz="1467" dirty="0" err="1">
                <a:solidFill>
                  <a:schemeClr val="bg1"/>
                </a:solidFill>
              </a:rPr>
              <a:t>Neo</a:t>
            </a:r>
            <a:endParaRPr lang="de-DE" sz="1200" dirty="0">
              <a:solidFill>
                <a:schemeClr val="bg1"/>
              </a:solidFill>
            </a:endParaRPr>
          </a:p>
          <a:p>
            <a:pPr algn="ctr"/>
            <a:r>
              <a:rPr lang="de-DE" sz="1200" dirty="0" err="1">
                <a:solidFill>
                  <a:schemeClr val="bg1"/>
                </a:solidFill>
              </a:rPr>
              <a:t>Eleuther</a:t>
            </a:r>
            <a:r>
              <a:rPr lang="de-DE" sz="1200" dirty="0">
                <a:solidFill>
                  <a:schemeClr val="bg1"/>
                </a:solidFill>
              </a:rPr>
              <a:t> AI</a:t>
            </a:r>
          </a:p>
        </p:txBody>
      </p:sp>
      <p:sp>
        <p:nvSpPr>
          <p:cNvPr id="189" name="Abgerundetes Rechteck 188">
            <a:extLst>
              <a:ext uri="{FF2B5EF4-FFF2-40B4-BE49-F238E27FC236}">
                <a16:creationId xmlns:a16="http://schemas.microsoft.com/office/drawing/2014/main" id="{997D8B2F-B1D2-A500-F633-0541E1F3A66D}"/>
              </a:ext>
            </a:extLst>
          </p:cNvPr>
          <p:cNvSpPr/>
          <p:nvPr/>
        </p:nvSpPr>
        <p:spPr>
          <a:xfrm>
            <a:off x="7889589" y="2170614"/>
            <a:ext cx="762531"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90" name="Textfeld 189">
            <a:extLst>
              <a:ext uri="{FF2B5EF4-FFF2-40B4-BE49-F238E27FC236}">
                <a16:creationId xmlns:a16="http://schemas.microsoft.com/office/drawing/2014/main" id="{D8846F8D-F5B8-026B-B16D-A6FB7D907721}"/>
              </a:ext>
            </a:extLst>
          </p:cNvPr>
          <p:cNvSpPr txBox="1"/>
          <p:nvPr/>
        </p:nvSpPr>
        <p:spPr>
          <a:xfrm>
            <a:off x="7889589" y="2203253"/>
            <a:ext cx="762531" cy="451342"/>
          </a:xfrm>
          <a:prstGeom prst="rect">
            <a:avLst/>
          </a:prstGeom>
          <a:noFill/>
          <a:ln>
            <a:noFill/>
          </a:ln>
        </p:spPr>
        <p:txBody>
          <a:bodyPr wrap="square" lIns="0" tIns="0" rIns="0" bIns="0" rtlCol="0">
            <a:spAutoFit/>
          </a:bodyPr>
          <a:lstStyle/>
          <a:p>
            <a:pPr algn="ctr"/>
            <a:r>
              <a:rPr lang="de-DE" sz="1600" dirty="0">
                <a:solidFill>
                  <a:schemeClr val="bg1"/>
                </a:solidFill>
              </a:rPr>
              <a:t>Jurassic1</a:t>
            </a:r>
          </a:p>
          <a:p>
            <a:pPr algn="ctr"/>
            <a:r>
              <a:rPr lang="de-DE" sz="1333" dirty="0">
                <a:solidFill>
                  <a:schemeClr val="bg1"/>
                </a:solidFill>
              </a:rPr>
              <a:t>AI21</a:t>
            </a:r>
            <a:endParaRPr lang="de-DE" sz="1867" dirty="0">
              <a:solidFill>
                <a:schemeClr val="bg1"/>
              </a:solidFill>
            </a:endParaRPr>
          </a:p>
        </p:txBody>
      </p:sp>
      <p:sp>
        <p:nvSpPr>
          <p:cNvPr id="192" name="Abgerundetes Rechteck 191">
            <a:extLst>
              <a:ext uri="{FF2B5EF4-FFF2-40B4-BE49-F238E27FC236}">
                <a16:creationId xmlns:a16="http://schemas.microsoft.com/office/drawing/2014/main" id="{E7A0E3FF-5A72-05EA-9DB8-529AB1CF920D}"/>
              </a:ext>
            </a:extLst>
          </p:cNvPr>
          <p:cNvSpPr/>
          <p:nvPr/>
        </p:nvSpPr>
        <p:spPr>
          <a:xfrm>
            <a:off x="7536627"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93" name="Textfeld 192">
            <a:extLst>
              <a:ext uri="{FF2B5EF4-FFF2-40B4-BE49-F238E27FC236}">
                <a16:creationId xmlns:a16="http://schemas.microsoft.com/office/drawing/2014/main" id="{1DEAAA3A-56E4-B406-AA33-85EDC7D20284}"/>
              </a:ext>
            </a:extLst>
          </p:cNvPr>
          <p:cNvSpPr txBox="1"/>
          <p:nvPr/>
        </p:nvSpPr>
        <p:spPr>
          <a:xfrm>
            <a:off x="7536627" y="5569646"/>
            <a:ext cx="705925" cy="430887"/>
          </a:xfrm>
          <a:prstGeom prst="rect">
            <a:avLst/>
          </a:prstGeom>
          <a:noFill/>
          <a:ln>
            <a:noFill/>
          </a:ln>
        </p:spPr>
        <p:txBody>
          <a:bodyPr wrap="square" lIns="0" tIns="0" rIns="0" bIns="0" rtlCol="0">
            <a:spAutoFit/>
          </a:bodyPr>
          <a:lstStyle/>
          <a:p>
            <a:pPr algn="ctr"/>
            <a:r>
              <a:rPr lang="de-DE" sz="1600" dirty="0">
                <a:solidFill>
                  <a:schemeClr val="bg1"/>
                </a:solidFill>
              </a:rPr>
              <a:t>GPT-J</a:t>
            </a:r>
            <a:br>
              <a:rPr lang="de-DE" sz="1600" dirty="0">
                <a:solidFill>
                  <a:schemeClr val="bg1"/>
                </a:solidFill>
              </a:rPr>
            </a:br>
            <a:r>
              <a:rPr lang="de-DE" sz="1200" dirty="0" err="1">
                <a:solidFill>
                  <a:schemeClr val="bg1"/>
                </a:solidFill>
              </a:rPr>
              <a:t>Eleuther</a:t>
            </a:r>
            <a:r>
              <a:rPr lang="de-DE" sz="1200" dirty="0">
                <a:solidFill>
                  <a:schemeClr val="bg1"/>
                </a:solidFill>
              </a:rPr>
              <a:t> AI</a:t>
            </a:r>
            <a:endParaRPr lang="de-DE" sz="1867" dirty="0">
              <a:solidFill>
                <a:schemeClr val="bg1"/>
              </a:solidFill>
            </a:endParaRPr>
          </a:p>
        </p:txBody>
      </p:sp>
      <p:sp>
        <p:nvSpPr>
          <p:cNvPr id="195" name="Abgerundetes Rechteck 194">
            <a:extLst>
              <a:ext uri="{FF2B5EF4-FFF2-40B4-BE49-F238E27FC236}">
                <a16:creationId xmlns:a16="http://schemas.microsoft.com/office/drawing/2014/main" id="{A0B81C44-3BB4-672D-7055-3252DB2C1559}"/>
              </a:ext>
            </a:extLst>
          </p:cNvPr>
          <p:cNvSpPr/>
          <p:nvPr/>
        </p:nvSpPr>
        <p:spPr>
          <a:xfrm>
            <a:off x="7183664" y="4962467"/>
            <a:ext cx="705925"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96" name="Textfeld 195">
            <a:extLst>
              <a:ext uri="{FF2B5EF4-FFF2-40B4-BE49-F238E27FC236}">
                <a16:creationId xmlns:a16="http://schemas.microsoft.com/office/drawing/2014/main" id="{AB40DE83-0640-5CCD-1AB4-C176ED73684E}"/>
              </a:ext>
            </a:extLst>
          </p:cNvPr>
          <p:cNvSpPr txBox="1"/>
          <p:nvPr/>
        </p:nvSpPr>
        <p:spPr>
          <a:xfrm>
            <a:off x="7183664" y="4976772"/>
            <a:ext cx="705925" cy="461665"/>
          </a:xfrm>
          <a:prstGeom prst="rect">
            <a:avLst/>
          </a:prstGeom>
          <a:noFill/>
          <a:ln>
            <a:noFill/>
          </a:ln>
        </p:spPr>
        <p:txBody>
          <a:bodyPr wrap="square" lIns="0" tIns="0" rIns="0" bIns="0" rtlCol="0">
            <a:spAutoFit/>
          </a:bodyPr>
          <a:lstStyle/>
          <a:p>
            <a:pPr algn="ctr"/>
            <a:r>
              <a:rPr lang="de-DE" sz="1600" dirty="0">
                <a:solidFill>
                  <a:schemeClr val="bg1"/>
                </a:solidFill>
              </a:rPr>
              <a:t>M6</a:t>
            </a:r>
            <a:br>
              <a:rPr lang="de-DE" sz="1600" dirty="0">
                <a:solidFill>
                  <a:schemeClr val="bg1"/>
                </a:solidFill>
              </a:rPr>
            </a:br>
            <a:r>
              <a:rPr lang="de-DE" sz="1400" dirty="0">
                <a:solidFill>
                  <a:schemeClr val="bg1"/>
                </a:solidFill>
              </a:rPr>
              <a:t>Alibaba</a:t>
            </a:r>
            <a:endParaRPr lang="de-DE" sz="1867" dirty="0">
              <a:solidFill>
                <a:schemeClr val="bg1"/>
              </a:solidFill>
            </a:endParaRPr>
          </a:p>
        </p:txBody>
      </p:sp>
      <p:sp>
        <p:nvSpPr>
          <p:cNvPr id="198" name="Abgerundetes Rechteck 197">
            <a:extLst>
              <a:ext uri="{FF2B5EF4-FFF2-40B4-BE49-F238E27FC236}">
                <a16:creationId xmlns:a16="http://schemas.microsoft.com/office/drawing/2014/main" id="{3E0B0E35-8B10-002F-E1CF-F5D743E340ED}"/>
              </a:ext>
            </a:extLst>
          </p:cNvPr>
          <p:cNvSpPr/>
          <p:nvPr/>
        </p:nvSpPr>
        <p:spPr>
          <a:xfrm>
            <a:off x="7944623" y="4962467"/>
            <a:ext cx="705925"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199" name="Textfeld 198">
            <a:extLst>
              <a:ext uri="{FF2B5EF4-FFF2-40B4-BE49-F238E27FC236}">
                <a16:creationId xmlns:a16="http://schemas.microsoft.com/office/drawing/2014/main" id="{E7B97400-E9AE-5A12-46A6-DA35C00253E8}"/>
              </a:ext>
            </a:extLst>
          </p:cNvPr>
          <p:cNvSpPr txBox="1"/>
          <p:nvPr/>
        </p:nvSpPr>
        <p:spPr>
          <a:xfrm>
            <a:off x="7809054" y="4976772"/>
            <a:ext cx="979340" cy="451342"/>
          </a:xfrm>
          <a:prstGeom prst="rect">
            <a:avLst/>
          </a:prstGeom>
          <a:noFill/>
          <a:ln>
            <a:noFill/>
          </a:ln>
        </p:spPr>
        <p:txBody>
          <a:bodyPr wrap="square" lIns="0" tIns="0" rIns="0" bIns="0" rtlCol="0">
            <a:spAutoFit/>
          </a:bodyPr>
          <a:lstStyle/>
          <a:p>
            <a:pPr algn="ctr"/>
            <a:r>
              <a:rPr lang="de-DE" sz="1600" dirty="0" err="1">
                <a:solidFill>
                  <a:schemeClr val="bg1"/>
                </a:solidFill>
              </a:rPr>
              <a:t>PanGuA</a:t>
            </a:r>
            <a:r>
              <a:rPr lang="de-DE" sz="1600" dirty="0">
                <a:solidFill>
                  <a:schemeClr val="bg1"/>
                </a:solidFill>
              </a:rPr>
              <a:t> </a:t>
            </a:r>
            <a:r>
              <a:rPr lang="de-DE" sz="1333" dirty="0">
                <a:solidFill>
                  <a:schemeClr val="bg1"/>
                </a:solidFill>
              </a:rPr>
              <a:t>Huawei</a:t>
            </a:r>
            <a:endParaRPr lang="de-DE" sz="1867" dirty="0">
              <a:solidFill>
                <a:schemeClr val="bg1"/>
              </a:solidFill>
            </a:endParaRPr>
          </a:p>
        </p:txBody>
      </p:sp>
      <p:sp>
        <p:nvSpPr>
          <p:cNvPr id="201" name="Abgerundetes Rechteck 200">
            <a:extLst>
              <a:ext uri="{FF2B5EF4-FFF2-40B4-BE49-F238E27FC236}">
                <a16:creationId xmlns:a16="http://schemas.microsoft.com/office/drawing/2014/main" id="{BA2CD21D-AE46-8456-4B78-BE66F7E4ADAD}"/>
              </a:ext>
            </a:extLst>
          </p:cNvPr>
          <p:cNvSpPr/>
          <p:nvPr/>
        </p:nvSpPr>
        <p:spPr>
          <a:xfrm>
            <a:off x="7127327" y="4407747"/>
            <a:ext cx="705925"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02" name="Textfeld 201">
            <a:extLst>
              <a:ext uri="{FF2B5EF4-FFF2-40B4-BE49-F238E27FC236}">
                <a16:creationId xmlns:a16="http://schemas.microsoft.com/office/drawing/2014/main" id="{CCC55D3D-FC86-EBC0-D67E-6F4D4F9E95D9}"/>
              </a:ext>
            </a:extLst>
          </p:cNvPr>
          <p:cNvSpPr txBox="1"/>
          <p:nvPr/>
        </p:nvSpPr>
        <p:spPr>
          <a:xfrm>
            <a:off x="7127327" y="4424066"/>
            <a:ext cx="705925" cy="451342"/>
          </a:xfrm>
          <a:prstGeom prst="rect">
            <a:avLst/>
          </a:prstGeom>
          <a:noFill/>
          <a:ln>
            <a:noFill/>
          </a:ln>
        </p:spPr>
        <p:txBody>
          <a:bodyPr wrap="square" lIns="0" tIns="0" rIns="0" bIns="0" rtlCol="0">
            <a:spAutoFit/>
          </a:bodyPr>
          <a:lstStyle/>
          <a:p>
            <a:pPr algn="ctr"/>
            <a:r>
              <a:rPr lang="de-DE" sz="1600" dirty="0">
                <a:solidFill>
                  <a:schemeClr val="bg1"/>
                </a:solidFill>
              </a:rPr>
              <a:t>Ernie30</a:t>
            </a:r>
            <a:br>
              <a:rPr lang="de-DE" sz="1600" dirty="0">
                <a:solidFill>
                  <a:schemeClr val="bg1"/>
                </a:solidFill>
              </a:rPr>
            </a:br>
            <a:r>
              <a:rPr lang="de-DE" sz="1333" dirty="0">
                <a:solidFill>
                  <a:schemeClr val="bg1"/>
                </a:solidFill>
              </a:rPr>
              <a:t>Baidu</a:t>
            </a:r>
            <a:endParaRPr lang="de-DE" sz="1867" dirty="0">
              <a:solidFill>
                <a:schemeClr val="bg1"/>
              </a:solidFill>
            </a:endParaRPr>
          </a:p>
        </p:txBody>
      </p:sp>
      <p:sp>
        <p:nvSpPr>
          <p:cNvPr id="204" name="Abgerundetes Rechteck 203">
            <a:extLst>
              <a:ext uri="{FF2B5EF4-FFF2-40B4-BE49-F238E27FC236}">
                <a16:creationId xmlns:a16="http://schemas.microsoft.com/office/drawing/2014/main" id="{1A062DFA-C419-F76F-8968-CEE3EAC108BF}"/>
              </a:ext>
            </a:extLst>
          </p:cNvPr>
          <p:cNvSpPr/>
          <p:nvPr/>
        </p:nvSpPr>
        <p:spPr>
          <a:xfrm>
            <a:off x="7971132" y="3846875"/>
            <a:ext cx="705925"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05" name="Textfeld 204">
            <a:extLst>
              <a:ext uri="{FF2B5EF4-FFF2-40B4-BE49-F238E27FC236}">
                <a16:creationId xmlns:a16="http://schemas.microsoft.com/office/drawing/2014/main" id="{8EA79816-7F4E-FD46-58BB-08A2953D553E}"/>
              </a:ext>
            </a:extLst>
          </p:cNvPr>
          <p:cNvSpPr txBox="1"/>
          <p:nvPr/>
        </p:nvSpPr>
        <p:spPr>
          <a:xfrm>
            <a:off x="7971132" y="3879514"/>
            <a:ext cx="705925" cy="451342"/>
          </a:xfrm>
          <a:prstGeom prst="rect">
            <a:avLst/>
          </a:prstGeom>
          <a:noFill/>
          <a:ln>
            <a:noFill/>
          </a:ln>
        </p:spPr>
        <p:txBody>
          <a:bodyPr wrap="square" lIns="0" tIns="0" rIns="0" bIns="0" rtlCol="0">
            <a:spAutoFit/>
          </a:bodyPr>
          <a:lstStyle/>
          <a:p>
            <a:pPr algn="ctr"/>
            <a:r>
              <a:rPr lang="de-DE" sz="1600" dirty="0">
                <a:solidFill>
                  <a:schemeClr val="bg1"/>
                </a:solidFill>
              </a:rPr>
              <a:t>Wu Dao</a:t>
            </a:r>
          </a:p>
          <a:p>
            <a:pPr algn="ctr"/>
            <a:r>
              <a:rPr lang="de-DE" sz="1333" dirty="0">
                <a:solidFill>
                  <a:schemeClr val="bg1"/>
                </a:solidFill>
              </a:rPr>
              <a:t>BAAI</a:t>
            </a:r>
            <a:endParaRPr lang="de-DE" sz="1867" dirty="0">
              <a:solidFill>
                <a:schemeClr val="bg1"/>
              </a:solidFill>
            </a:endParaRPr>
          </a:p>
        </p:txBody>
      </p:sp>
      <p:sp>
        <p:nvSpPr>
          <p:cNvPr id="207" name="Abgerundetes Rechteck 206">
            <a:extLst>
              <a:ext uri="{FF2B5EF4-FFF2-40B4-BE49-F238E27FC236}">
                <a16:creationId xmlns:a16="http://schemas.microsoft.com/office/drawing/2014/main" id="{5F3F1BF1-BCAD-2E4B-B28F-5EA8F091E78C}"/>
              </a:ext>
            </a:extLst>
          </p:cNvPr>
          <p:cNvSpPr/>
          <p:nvPr/>
        </p:nvSpPr>
        <p:spPr>
          <a:xfrm>
            <a:off x="7740229" y="3290919"/>
            <a:ext cx="911891"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08" name="Textfeld 207">
            <a:extLst>
              <a:ext uri="{FF2B5EF4-FFF2-40B4-BE49-F238E27FC236}">
                <a16:creationId xmlns:a16="http://schemas.microsoft.com/office/drawing/2014/main" id="{74AFB97C-3357-3EE5-E310-3C68E12C2A71}"/>
              </a:ext>
            </a:extLst>
          </p:cNvPr>
          <p:cNvSpPr txBox="1"/>
          <p:nvPr/>
        </p:nvSpPr>
        <p:spPr>
          <a:xfrm>
            <a:off x="7740229" y="3323558"/>
            <a:ext cx="911891" cy="451342"/>
          </a:xfrm>
          <a:prstGeom prst="rect">
            <a:avLst/>
          </a:prstGeom>
          <a:noFill/>
          <a:ln>
            <a:noFill/>
          </a:ln>
        </p:spPr>
        <p:txBody>
          <a:bodyPr wrap="square" lIns="0" tIns="0" rIns="0" bIns="0" rtlCol="0">
            <a:spAutoFit/>
          </a:bodyPr>
          <a:lstStyle/>
          <a:p>
            <a:pPr algn="ctr"/>
            <a:r>
              <a:rPr lang="de-DE" sz="1600" dirty="0" err="1">
                <a:solidFill>
                  <a:schemeClr val="bg1"/>
                </a:solidFill>
              </a:rPr>
              <a:t>CohereLM</a:t>
            </a:r>
            <a:r>
              <a:rPr lang="de-DE" sz="1333" dirty="0">
                <a:solidFill>
                  <a:schemeClr val="bg1"/>
                </a:solidFill>
              </a:rPr>
              <a:t> </a:t>
            </a:r>
            <a:r>
              <a:rPr lang="de-DE" sz="1333" dirty="0" err="1">
                <a:solidFill>
                  <a:schemeClr val="bg1"/>
                </a:solidFill>
              </a:rPr>
              <a:t>Cohere</a:t>
            </a:r>
            <a:endParaRPr lang="de-DE" sz="1867" dirty="0">
              <a:solidFill>
                <a:schemeClr val="bg1"/>
              </a:solidFill>
            </a:endParaRPr>
          </a:p>
        </p:txBody>
      </p:sp>
      <p:sp>
        <p:nvSpPr>
          <p:cNvPr id="210" name="Abgerundetes Rechteck 209">
            <a:extLst>
              <a:ext uri="{FF2B5EF4-FFF2-40B4-BE49-F238E27FC236}">
                <a16:creationId xmlns:a16="http://schemas.microsoft.com/office/drawing/2014/main" id="{F977BB13-F917-7DC5-9E52-9F3BF4D01D78}"/>
              </a:ext>
            </a:extLst>
          </p:cNvPr>
          <p:cNvSpPr/>
          <p:nvPr/>
        </p:nvSpPr>
        <p:spPr>
          <a:xfrm>
            <a:off x="8048925" y="2731283"/>
            <a:ext cx="982667"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11" name="Textfeld 210">
            <a:extLst>
              <a:ext uri="{FF2B5EF4-FFF2-40B4-BE49-F238E27FC236}">
                <a16:creationId xmlns:a16="http://schemas.microsoft.com/office/drawing/2014/main" id="{D0D5AFD1-E316-C883-DCB2-451579AA1E66}"/>
              </a:ext>
            </a:extLst>
          </p:cNvPr>
          <p:cNvSpPr txBox="1"/>
          <p:nvPr/>
        </p:nvSpPr>
        <p:spPr>
          <a:xfrm>
            <a:off x="8048925" y="2763922"/>
            <a:ext cx="982667" cy="451342"/>
          </a:xfrm>
          <a:prstGeom prst="rect">
            <a:avLst/>
          </a:prstGeom>
          <a:noFill/>
          <a:ln>
            <a:noFill/>
          </a:ln>
        </p:spPr>
        <p:txBody>
          <a:bodyPr wrap="square" lIns="0" tIns="0" rIns="0" bIns="0" rtlCol="0">
            <a:spAutoFit/>
          </a:bodyPr>
          <a:lstStyle/>
          <a:p>
            <a:pPr algn="ctr"/>
            <a:r>
              <a:rPr lang="de-DE" sz="1600" dirty="0" err="1">
                <a:solidFill>
                  <a:schemeClr val="bg1"/>
                </a:solidFill>
              </a:rPr>
              <a:t>HyperClova</a:t>
            </a:r>
            <a:br>
              <a:rPr lang="de-DE" sz="1600" dirty="0">
                <a:solidFill>
                  <a:schemeClr val="bg1"/>
                </a:solidFill>
              </a:rPr>
            </a:br>
            <a:r>
              <a:rPr lang="de-DE" sz="1333" dirty="0" err="1">
                <a:solidFill>
                  <a:schemeClr val="bg1"/>
                </a:solidFill>
              </a:rPr>
              <a:t>Naver</a:t>
            </a:r>
            <a:endParaRPr lang="de-DE" sz="1867" dirty="0">
              <a:solidFill>
                <a:schemeClr val="bg1"/>
              </a:solidFill>
            </a:endParaRPr>
          </a:p>
        </p:txBody>
      </p:sp>
      <p:sp>
        <p:nvSpPr>
          <p:cNvPr id="213" name="Abgerundetes Rechteck 212">
            <a:extLst>
              <a:ext uri="{FF2B5EF4-FFF2-40B4-BE49-F238E27FC236}">
                <a16:creationId xmlns:a16="http://schemas.microsoft.com/office/drawing/2014/main" id="{B368B167-B91C-BB64-C319-BC7685CA042D}"/>
              </a:ext>
            </a:extLst>
          </p:cNvPr>
          <p:cNvSpPr/>
          <p:nvPr/>
        </p:nvSpPr>
        <p:spPr>
          <a:xfrm>
            <a:off x="8705139" y="2170614"/>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14" name="Textfeld 213">
            <a:extLst>
              <a:ext uri="{FF2B5EF4-FFF2-40B4-BE49-F238E27FC236}">
                <a16:creationId xmlns:a16="http://schemas.microsoft.com/office/drawing/2014/main" id="{E10E428D-343A-3C69-8BBB-839721C07500}"/>
              </a:ext>
            </a:extLst>
          </p:cNvPr>
          <p:cNvSpPr txBox="1"/>
          <p:nvPr/>
        </p:nvSpPr>
        <p:spPr>
          <a:xfrm>
            <a:off x="8705139" y="2203253"/>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Craiyon</a:t>
            </a:r>
            <a:r>
              <a:rPr lang="de-DE" sz="1333" dirty="0">
                <a:solidFill>
                  <a:schemeClr val="bg1"/>
                </a:solidFill>
              </a:rPr>
              <a:t> </a:t>
            </a:r>
            <a:r>
              <a:rPr lang="de-DE" sz="1333" dirty="0" err="1">
                <a:solidFill>
                  <a:schemeClr val="bg1"/>
                </a:solidFill>
              </a:rPr>
              <a:t>Craiyon</a:t>
            </a:r>
            <a:endParaRPr lang="de-DE" sz="1867" dirty="0">
              <a:solidFill>
                <a:schemeClr val="bg1"/>
              </a:solidFill>
            </a:endParaRPr>
          </a:p>
        </p:txBody>
      </p:sp>
      <p:sp>
        <p:nvSpPr>
          <p:cNvPr id="216" name="Abgerundetes Rechteck 215">
            <a:extLst>
              <a:ext uri="{FF2B5EF4-FFF2-40B4-BE49-F238E27FC236}">
                <a16:creationId xmlns:a16="http://schemas.microsoft.com/office/drawing/2014/main" id="{C96CFA04-6C0A-7EB6-BD09-78C7014EFF93}"/>
              </a:ext>
            </a:extLst>
          </p:cNvPr>
          <p:cNvSpPr/>
          <p:nvPr/>
        </p:nvSpPr>
        <p:spPr>
          <a:xfrm>
            <a:off x="9084611" y="1628973"/>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17" name="Textfeld 216">
            <a:extLst>
              <a:ext uri="{FF2B5EF4-FFF2-40B4-BE49-F238E27FC236}">
                <a16:creationId xmlns:a16="http://schemas.microsoft.com/office/drawing/2014/main" id="{360A2EDB-3E2C-98E8-EDBE-A6E21A5C9EB5}"/>
              </a:ext>
            </a:extLst>
          </p:cNvPr>
          <p:cNvSpPr txBox="1"/>
          <p:nvPr/>
        </p:nvSpPr>
        <p:spPr>
          <a:xfrm>
            <a:off x="9084611" y="1661611"/>
            <a:ext cx="705925" cy="451342"/>
          </a:xfrm>
          <a:prstGeom prst="rect">
            <a:avLst/>
          </a:prstGeom>
          <a:noFill/>
          <a:ln>
            <a:noFill/>
          </a:ln>
        </p:spPr>
        <p:txBody>
          <a:bodyPr wrap="square" lIns="0" tIns="0" rIns="0" bIns="0" rtlCol="0">
            <a:spAutoFit/>
          </a:bodyPr>
          <a:lstStyle/>
          <a:p>
            <a:pPr algn="ctr"/>
            <a:r>
              <a:rPr lang="de-DE" sz="1600" dirty="0">
                <a:solidFill>
                  <a:schemeClr val="bg1"/>
                </a:solidFill>
              </a:rPr>
              <a:t>Bloom</a:t>
            </a:r>
            <a:br>
              <a:rPr lang="de-DE" sz="1600" dirty="0">
                <a:solidFill>
                  <a:schemeClr val="bg1"/>
                </a:solidFill>
              </a:rPr>
            </a:br>
            <a:r>
              <a:rPr lang="de-DE" sz="1333" dirty="0">
                <a:solidFill>
                  <a:schemeClr val="bg1"/>
                </a:solidFill>
              </a:rPr>
              <a:t>Diverse</a:t>
            </a:r>
            <a:endParaRPr lang="de-DE" sz="1867" dirty="0">
              <a:solidFill>
                <a:schemeClr val="bg1"/>
              </a:solidFill>
            </a:endParaRPr>
          </a:p>
        </p:txBody>
      </p:sp>
      <p:sp>
        <p:nvSpPr>
          <p:cNvPr id="219" name="Abgerundetes Rechteck 218">
            <a:extLst>
              <a:ext uri="{FF2B5EF4-FFF2-40B4-BE49-F238E27FC236}">
                <a16:creationId xmlns:a16="http://schemas.microsoft.com/office/drawing/2014/main" id="{7C53EAE7-75E0-FE44-D9C4-D1E3E1BB3763}"/>
              </a:ext>
            </a:extLst>
          </p:cNvPr>
          <p:cNvSpPr/>
          <p:nvPr/>
        </p:nvSpPr>
        <p:spPr>
          <a:xfrm>
            <a:off x="7898348" y="4407747"/>
            <a:ext cx="882451"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20" name="Textfeld 219">
            <a:extLst>
              <a:ext uri="{FF2B5EF4-FFF2-40B4-BE49-F238E27FC236}">
                <a16:creationId xmlns:a16="http://schemas.microsoft.com/office/drawing/2014/main" id="{70492EAF-3E79-E339-846D-A34427F9F790}"/>
              </a:ext>
            </a:extLst>
          </p:cNvPr>
          <p:cNvSpPr txBox="1"/>
          <p:nvPr/>
        </p:nvSpPr>
        <p:spPr>
          <a:xfrm>
            <a:off x="7898348" y="4424066"/>
            <a:ext cx="882451" cy="451342"/>
          </a:xfrm>
          <a:prstGeom prst="rect">
            <a:avLst/>
          </a:prstGeom>
          <a:noFill/>
          <a:ln>
            <a:noFill/>
          </a:ln>
        </p:spPr>
        <p:txBody>
          <a:bodyPr wrap="square" lIns="0" tIns="0" rIns="0" bIns="0" rtlCol="0">
            <a:spAutoFit/>
          </a:bodyPr>
          <a:lstStyle/>
          <a:p>
            <a:pPr algn="ctr"/>
            <a:r>
              <a:rPr lang="de-DE" sz="1600" dirty="0">
                <a:solidFill>
                  <a:schemeClr val="bg1"/>
                </a:solidFill>
              </a:rPr>
              <a:t>GPT-SW3</a:t>
            </a:r>
            <a:br>
              <a:rPr lang="de-DE" sz="1600" dirty="0">
                <a:solidFill>
                  <a:schemeClr val="bg1"/>
                </a:solidFill>
              </a:rPr>
            </a:br>
            <a:r>
              <a:rPr lang="de-DE" sz="1333" dirty="0">
                <a:solidFill>
                  <a:schemeClr val="bg1"/>
                </a:solidFill>
              </a:rPr>
              <a:t>AI</a:t>
            </a:r>
            <a:endParaRPr lang="de-DE" sz="1867" dirty="0">
              <a:solidFill>
                <a:schemeClr val="bg1"/>
              </a:solidFill>
            </a:endParaRPr>
          </a:p>
        </p:txBody>
      </p:sp>
      <p:sp>
        <p:nvSpPr>
          <p:cNvPr id="222" name="Abgerundetes Rechteck 221">
            <a:extLst>
              <a:ext uri="{FF2B5EF4-FFF2-40B4-BE49-F238E27FC236}">
                <a16:creationId xmlns:a16="http://schemas.microsoft.com/office/drawing/2014/main" id="{5015E06F-77C8-4D9F-7A23-ECB1451294B3}"/>
              </a:ext>
            </a:extLst>
          </p:cNvPr>
          <p:cNvSpPr/>
          <p:nvPr/>
        </p:nvSpPr>
        <p:spPr>
          <a:xfrm>
            <a:off x="8744508" y="3846875"/>
            <a:ext cx="705925" cy="484044"/>
          </a:xfrm>
          <a:prstGeom prst="roundRect">
            <a:avLst/>
          </a:prstGeom>
          <a:solidFill>
            <a:schemeClr val="bg1">
              <a:lumMod val="50000"/>
            </a:schemeClr>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23" name="Textfeld 222">
            <a:extLst>
              <a:ext uri="{FF2B5EF4-FFF2-40B4-BE49-F238E27FC236}">
                <a16:creationId xmlns:a16="http://schemas.microsoft.com/office/drawing/2014/main" id="{635BC191-82E8-4704-D73A-6951D0BD0025}"/>
              </a:ext>
            </a:extLst>
          </p:cNvPr>
          <p:cNvSpPr txBox="1"/>
          <p:nvPr/>
        </p:nvSpPr>
        <p:spPr>
          <a:xfrm>
            <a:off x="8744508" y="3879514"/>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YaLM</a:t>
            </a:r>
            <a:endParaRPr lang="de-DE" sz="1600" dirty="0">
              <a:solidFill>
                <a:schemeClr val="bg1"/>
              </a:solidFill>
            </a:endParaRPr>
          </a:p>
          <a:p>
            <a:pPr algn="ctr"/>
            <a:r>
              <a:rPr lang="de-DE" sz="1333" dirty="0" err="1">
                <a:solidFill>
                  <a:schemeClr val="bg1"/>
                </a:solidFill>
              </a:rPr>
              <a:t>Yandex</a:t>
            </a:r>
            <a:endParaRPr lang="de-DE" sz="1867" dirty="0">
              <a:solidFill>
                <a:schemeClr val="bg1"/>
              </a:solidFill>
            </a:endParaRPr>
          </a:p>
        </p:txBody>
      </p:sp>
      <p:sp>
        <p:nvSpPr>
          <p:cNvPr id="225" name="Abgerundetes Rechteck 224">
            <a:extLst>
              <a:ext uri="{FF2B5EF4-FFF2-40B4-BE49-F238E27FC236}">
                <a16:creationId xmlns:a16="http://schemas.microsoft.com/office/drawing/2014/main" id="{4937FE51-0E57-84CD-9221-3E44C1A9354B}"/>
              </a:ext>
            </a:extLst>
          </p:cNvPr>
          <p:cNvSpPr/>
          <p:nvPr/>
        </p:nvSpPr>
        <p:spPr>
          <a:xfrm>
            <a:off x="8719571" y="3290919"/>
            <a:ext cx="705925"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26" name="Textfeld 225">
            <a:extLst>
              <a:ext uri="{FF2B5EF4-FFF2-40B4-BE49-F238E27FC236}">
                <a16:creationId xmlns:a16="http://schemas.microsoft.com/office/drawing/2014/main" id="{4CB74979-A5F6-7CB4-84C5-E2289C2A346F}"/>
              </a:ext>
            </a:extLst>
          </p:cNvPr>
          <p:cNvSpPr txBox="1"/>
          <p:nvPr/>
        </p:nvSpPr>
        <p:spPr>
          <a:xfrm>
            <a:off x="8719571" y="3323558"/>
            <a:ext cx="705925" cy="451342"/>
          </a:xfrm>
          <a:prstGeom prst="rect">
            <a:avLst/>
          </a:prstGeom>
          <a:noFill/>
          <a:ln>
            <a:noFill/>
          </a:ln>
        </p:spPr>
        <p:txBody>
          <a:bodyPr wrap="square" lIns="0" tIns="0" rIns="0" bIns="0" rtlCol="0">
            <a:spAutoFit/>
          </a:bodyPr>
          <a:lstStyle/>
          <a:p>
            <a:pPr algn="ctr"/>
            <a:r>
              <a:rPr lang="de-DE" sz="1600" dirty="0">
                <a:solidFill>
                  <a:schemeClr val="bg1"/>
                </a:solidFill>
              </a:rPr>
              <a:t>Yuan</a:t>
            </a:r>
          </a:p>
          <a:p>
            <a:pPr algn="ctr"/>
            <a:r>
              <a:rPr lang="de-DE" sz="1333" dirty="0" err="1">
                <a:solidFill>
                  <a:schemeClr val="bg1"/>
                </a:solidFill>
              </a:rPr>
              <a:t>Inspur</a:t>
            </a:r>
            <a:endParaRPr lang="de-DE" sz="1867" dirty="0">
              <a:solidFill>
                <a:schemeClr val="bg1"/>
              </a:solidFill>
            </a:endParaRPr>
          </a:p>
        </p:txBody>
      </p:sp>
      <p:sp>
        <p:nvSpPr>
          <p:cNvPr id="228" name="Abgerundetes Rechteck 227">
            <a:extLst>
              <a:ext uri="{FF2B5EF4-FFF2-40B4-BE49-F238E27FC236}">
                <a16:creationId xmlns:a16="http://schemas.microsoft.com/office/drawing/2014/main" id="{EBCFA5FC-5CBC-AB1F-847E-8B43FB481CE1}"/>
              </a:ext>
            </a:extLst>
          </p:cNvPr>
          <p:cNvSpPr/>
          <p:nvPr/>
        </p:nvSpPr>
        <p:spPr>
          <a:xfrm>
            <a:off x="9099043" y="2731283"/>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29" name="Textfeld 228">
            <a:extLst>
              <a:ext uri="{FF2B5EF4-FFF2-40B4-BE49-F238E27FC236}">
                <a16:creationId xmlns:a16="http://schemas.microsoft.com/office/drawing/2014/main" id="{D557B06E-B62C-43D9-DCFF-D76667F4D33D}"/>
              </a:ext>
            </a:extLst>
          </p:cNvPr>
          <p:cNvSpPr txBox="1"/>
          <p:nvPr/>
        </p:nvSpPr>
        <p:spPr>
          <a:xfrm>
            <a:off x="9099043" y="2763922"/>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Gopher</a:t>
            </a:r>
            <a:r>
              <a:rPr lang="de-DE" sz="1333" dirty="0" err="1">
                <a:solidFill>
                  <a:schemeClr val="bg1"/>
                </a:solidFill>
              </a:rPr>
              <a:t>Google</a:t>
            </a:r>
            <a:r>
              <a:rPr lang="de-DE" sz="1333" dirty="0">
                <a:solidFill>
                  <a:schemeClr val="bg1"/>
                </a:solidFill>
              </a:rPr>
              <a:t> D.</a:t>
            </a:r>
            <a:endParaRPr lang="de-DE" sz="1867" dirty="0">
              <a:solidFill>
                <a:schemeClr val="bg1"/>
              </a:solidFill>
            </a:endParaRPr>
          </a:p>
        </p:txBody>
      </p:sp>
      <p:sp>
        <p:nvSpPr>
          <p:cNvPr id="231" name="Abgerundetes Rechteck 230">
            <a:extLst>
              <a:ext uri="{FF2B5EF4-FFF2-40B4-BE49-F238E27FC236}">
                <a16:creationId xmlns:a16="http://schemas.microsoft.com/office/drawing/2014/main" id="{4AA9BF18-67F2-296F-9E9B-0753171645B5}"/>
              </a:ext>
            </a:extLst>
          </p:cNvPr>
          <p:cNvSpPr/>
          <p:nvPr/>
        </p:nvSpPr>
        <p:spPr>
          <a:xfrm>
            <a:off x="10557286" y="2191362"/>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32" name="Textfeld 231">
            <a:extLst>
              <a:ext uri="{FF2B5EF4-FFF2-40B4-BE49-F238E27FC236}">
                <a16:creationId xmlns:a16="http://schemas.microsoft.com/office/drawing/2014/main" id="{7F1182B1-9628-2FC0-C3E8-869682306D52}"/>
              </a:ext>
            </a:extLst>
          </p:cNvPr>
          <p:cNvSpPr txBox="1"/>
          <p:nvPr/>
        </p:nvSpPr>
        <p:spPr>
          <a:xfrm>
            <a:off x="10557286" y="2224001"/>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Imagen</a:t>
            </a:r>
            <a:endParaRPr lang="de-DE" sz="1600" dirty="0">
              <a:solidFill>
                <a:schemeClr val="bg1"/>
              </a:solidFill>
            </a:endParaRPr>
          </a:p>
          <a:p>
            <a:pPr algn="ctr"/>
            <a:r>
              <a:rPr lang="de-DE" sz="1333" dirty="0">
                <a:solidFill>
                  <a:schemeClr val="bg1"/>
                </a:solidFill>
              </a:rPr>
              <a:t>Google</a:t>
            </a:r>
            <a:endParaRPr lang="de-DE" sz="1867" dirty="0">
              <a:solidFill>
                <a:schemeClr val="bg1"/>
              </a:solidFill>
            </a:endParaRPr>
          </a:p>
        </p:txBody>
      </p:sp>
      <p:sp>
        <p:nvSpPr>
          <p:cNvPr id="234" name="Abgerundetes Rechteck 233">
            <a:extLst>
              <a:ext uri="{FF2B5EF4-FFF2-40B4-BE49-F238E27FC236}">
                <a16:creationId xmlns:a16="http://schemas.microsoft.com/office/drawing/2014/main" id="{438E4929-92CE-043B-355D-DE083C22ED45}"/>
              </a:ext>
            </a:extLst>
          </p:cNvPr>
          <p:cNvSpPr/>
          <p:nvPr/>
        </p:nvSpPr>
        <p:spPr>
          <a:xfrm>
            <a:off x="9857985" y="1625939"/>
            <a:ext cx="1072128"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35" name="Textfeld 234">
            <a:extLst>
              <a:ext uri="{FF2B5EF4-FFF2-40B4-BE49-F238E27FC236}">
                <a16:creationId xmlns:a16="http://schemas.microsoft.com/office/drawing/2014/main" id="{9128A973-633D-20AB-87FB-5BD78F976E30}"/>
              </a:ext>
            </a:extLst>
          </p:cNvPr>
          <p:cNvSpPr txBox="1"/>
          <p:nvPr/>
        </p:nvSpPr>
        <p:spPr>
          <a:xfrm>
            <a:off x="9790537" y="1658578"/>
            <a:ext cx="1191988" cy="451342"/>
          </a:xfrm>
          <a:prstGeom prst="rect">
            <a:avLst/>
          </a:prstGeom>
          <a:noFill/>
          <a:ln>
            <a:noFill/>
          </a:ln>
        </p:spPr>
        <p:txBody>
          <a:bodyPr wrap="square" lIns="0" tIns="0" rIns="0" bIns="0" rtlCol="0">
            <a:spAutoFit/>
          </a:bodyPr>
          <a:lstStyle/>
          <a:p>
            <a:pPr algn="ctr"/>
            <a:r>
              <a:rPr lang="de-DE" sz="1600" dirty="0" err="1">
                <a:solidFill>
                  <a:schemeClr val="bg1"/>
                </a:solidFill>
              </a:rPr>
              <a:t>Midjourney</a:t>
            </a:r>
            <a:r>
              <a:rPr lang="de-DE" sz="1333" dirty="0">
                <a:solidFill>
                  <a:schemeClr val="bg1"/>
                </a:solidFill>
              </a:rPr>
              <a:t> </a:t>
            </a:r>
            <a:r>
              <a:rPr lang="de-DE" sz="1333" dirty="0" err="1">
                <a:solidFill>
                  <a:schemeClr val="bg1"/>
                </a:solidFill>
              </a:rPr>
              <a:t>Midjourney</a:t>
            </a:r>
            <a:endParaRPr lang="de-DE" sz="1867" dirty="0">
              <a:solidFill>
                <a:schemeClr val="bg1"/>
              </a:solidFill>
            </a:endParaRPr>
          </a:p>
        </p:txBody>
      </p:sp>
      <p:sp>
        <p:nvSpPr>
          <p:cNvPr id="237" name="Abgerundetes Rechteck 236">
            <a:extLst>
              <a:ext uri="{FF2B5EF4-FFF2-40B4-BE49-F238E27FC236}">
                <a16:creationId xmlns:a16="http://schemas.microsoft.com/office/drawing/2014/main" id="{F4A1AB7C-057B-D51E-AA8D-EC463AD7C546}"/>
              </a:ext>
            </a:extLst>
          </p:cNvPr>
          <p:cNvSpPr/>
          <p:nvPr/>
        </p:nvSpPr>
        <p:spPr>
          <a:xfrm>
            <a:off x="8333904"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38" name="Textfeld 237">
            <a:extLst>
              <a:ext uri="{FF2B5EF4-FFF2-40B4-BE49-F238E27FC236}">
                <a16:creationId xmlns:a16="http://schemas.microsoft.com/office/drawing/2014/main" id="{D6BEA35D-0190-C8DE-0682-424F3269622F}"/>
              </a:ext>
            </a:extLst>
          </p:cNvPr>
          <p:cNvSpPr txBox="1"/>
          <p:nvPr/>
        </p:nvSpPr>
        <p:spPr>
          <a:xfrm>
            <a:off x="8333904" y="5559386"/>
            <a:ext cx="705925" cy="451342"/>
          </a:xfrm>
          <a:prstGeom prst="rect">
            <a:avLst/>
          </a:prstGeom>
          <a:noFill/>
          <a:ln>
            <a:noFill/>
          </a:ln>
        </p:spPr>
        <p:txBody>
          <a:bodyPr wrap="square" lIns="0" tIns="0" rIns="0" bIns="0" rtlCol="0">
            <a:spAutoFit/>
          </a:bodyPr>
          <a:lstStyle/>
          <a:p>
            <a:pPr algn="ctr"/>
            <a:r>
              <a:rPr lang="de-DE" sz="1600" dirty="0">
                <a:solidFill>
                  <a:schemeClr val="bg1"/>
                </a:solidFill>
              </a:rPr>
              <a:t>XGLM</a:t>
            </a:r>
          </a:p>
          <a:p>
            <a:pPr algn="ctr"/>
            <a:r>
              <a:rPr lang="de-DE" sz="1333" dirty="0" err="1">
                <a:solidFill>
                  <a:schemeClr val="bg1"/>
                </a:solidFill>
              </a:rPr>
              <a:t>Meta</a:t>
            </a:r>
            <a:endParaRPr lang="de-DE" sz="1867" dirty="0">
              <a:solidFill>
                <a:schemeClr val="bg1"/>
              </a:solidFill>
            </a:endParaRPr>
          </a:p>
        </p:txBody>
      </p:sp>
      <p:sp>
        <p:nvSpPr>
          <p:cNvPr id="240" name="Abgerundetes Rechteck 239">
            <a:extLst>
              <a:ext uri="{FF2B5EF4-FFF2-40B4-BE49-F238E27FC236}">
                <a16:creationId xmlns:a16="http://schemas.microsoft.com/office/drawing/2014/main" id="{9D8D6CF5-C88C-F7C0-238C-7142A75A221C}"/>
              </a:ext>
            </a:extLst>
          </p:cNvPr>
          <p:cNvSpPr/>
          <p:nvPr/>
        </p:nvSpPr>
        <p:spPr>
          <a:xfrm>
            <a:off x="8677057" y="4962467"/>
            <a:ext cx="978443"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41" name="Textfeld 240">
            <a:extLst>
              <a:ext uri="{FF2B5EF4-FFF2-40B4-BE49-F238E27FC236}">
                <a16:creationId xmlns:a16="http://schemas.microsoft.com/office/drawing/2014/main" id="{5B93A7F2-30D3-761A-F14D-4905C1FA9D25}"/>
              </a:ext>
            </a:extLst>
          </p:cNvPr>
          <p:cNvSpPr txBox="1"/>
          <p:nvPr/>
        </p:nvSpPr>
        <p:spPr>
          <a:xfrm>
            <a:off x="8705139" y="4976773"/>
            <a:ext cx="923852" cy="451342"/>
          </a:xfrm>
          <a:prstGeom prst="rect">
            <a:avLst/>
          </a:prstGeom>
          <a:noFill/>
          <a:ln>
            <a:noFill/>
          </a:ln>
        </p:spPr>
        <p:txBody>
          <a:bodyPr wrap="square" lIns="0" tIns="0" rIns="0" bIns="0" rtlCol="0">
            <a:spAutoFit/>
          </a:bodyPr>
          <a:lstStyle/>
          <a:p>
            <a:pPr algn="ctr"/>
            <a:r>
              <a:rPr lang="de-DE" sz="1600" dirty="0">
                <a:solidFill>
                  <a:schemeClr val="bg1"/>
                </a:solidFill>
              </a:rPr>
              <a:t>GPT-</a:t>
            </a:r>
            <a:r>
              <a:rPr lang="de-DE" sz="1600" dirty="0" err="1">
                <a:solidFill>
                  <a:schemeClr val="bg1"/>
                </a:solidFill>
              </a:rPr>
              <a:t>Neox</a:t>
            </a:r>
            <a:br>
              <a:rPr lang="de-DE" sz="1600" dirty="0">
                <a:solidFill>
                  <a:schemeClr val="bg1"/>
                </a:solidFill>
              </a:rPr>
            </a:br>
            <a:r>
              <a:rPr lang="de-DE" sz="1333" dirty="0" err="1">
                <a:solidFill>
                  <a:schemeClr val="bg1"/>
                </a:solidFill>
              </a:rPr>
              <a:t>Eleuther</a:t>
            </a:r>
            <a:r>
              <a:rPr lang="de-DE" sz="1333" dirty="0">
                <a:solidFill>
                  <a:schemeClr val="bg1"/>
                </a:solidFill>
              </a:rPr>
              <a:t> AI</a:t>
            </a:r>
            <a:endParaRPr lang="de-DE" sz="1867" dirty="0">
              <a:solidFill>
                <a:schemeClr val="bg1"/>
              </a:solidFill>
            </a:endParaRPr>
          </a:p>
        </p:txBody>
      </p:sp>
      <p:sp>
        <p:nvSpPr>
          <p:cNvPr id="243" name="Abgerundetes Rechteck 242">
            <a:extLst>
              <a:ext uri="{FF2B5EF4-FFF2-40B4-BE49-F238E27FC236}">
                <a16:creationId xmlns:a16="http://schemas.microsoft.com/office/drawing/2014/main" id="{32586467-7703-81D7-2BF4-65E5831B89D2}"/>
              </a:ext>
            </a:extLst>
          </p:cNvPr>
          <p:cNvSpPr/>
          <p:nvPr/>
        </p:nvSpPr>
        <p:spPr>
          <a:xfrm>
            <a:off x="8845895" y="4407747"/>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44" name="Textfeld 243">
            <a:extLst>
              <a:ext uri="{FF2B5EF4-FFF2-40B4-BE49-F238E27FC236}">
                <a16:creationId xmlns:a16="http://schemas.microsoft.com/office/drawing/2014/main" id="{E56DABDD-8EA1-0CE9-3B7E-DD421E802514}"/>
              </a:ext>
            </a:extLst>
          </p:cNvPr>
          <p:cNvSpPr txBox="1"/>
          <p:nvPr/>
        </p:nvSpPr>
        <p:spPr>
          <a:xfrm>
            <a:off x="8845895" y="4424066"/>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Chincilla</a:t>
            </a:r>
            <a:endParaRPr lang="de-DE" sz="1600" dirty="0">
              <a:solidFill>
                <a:schemeClr val="bg1"/>
              </a:solidFill>
            </a:endParaRPr>
          </a:p>
          <a:p>
            <a:pPr algn="ctr"/>
            <a:r>
              <a:rPr lang="de-DE" sz="1333" dirty="0">
                <a:solidFill>
                  <a:schemeClr val="bg1"/>
                </a:solidFill>
              </a:rPr>
              <a:t>Google D.</a:t>
            </a:r>
            <a:endParaRPr lang="de-DE" sz="1867" dirty="0">
              <a:solidFill>
                <a:schemeClr val="bg1"/>
              </a:solidFill>
            </a:endParaRPr>
          </a:p>
        </p:txBody>
      </p:sp>
      <p:sp>
        <p:nvSpPr>
          <p:cNvPr id="246" name="Abgerundetes Rechteck 245">
            <a:extLst>
              <a:ext uri="{FF2B5EF4-FFF2-40B4-BE49-F238E27FC236}">
                <a16:creationId xmlns:a16="http://schemas.microsoft.com/office/drawing/2014/main" id="{3DD21753-4FC3-6EC5-6748-41A12122767A}"/>
              </a:ext>
            </a:extLst>
          </p:cNvPr>
          <p:cNvSpPr/>
          <p:nvPr/>
        </p:nvSpPr>
        <p:spPr>
          <a:xfrm>
            <a:off x="9515530" y="3846875"/>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47" name="Textfeld 246">
            <a:extLst>
              <a:ext uri="{FF2B5EF4-FFF2-40B4-BE49-F238E27FC236}">
                <a16:creationId xmlns:a16="http://schemas.microsoft.com/office/drawing/2014/main" id="{CEBACCA9-C4CF-5195-629F-C7583B19D975}"/>
              </a:ext>
            </a:extLst>
          </p:cNvPr>
          <p:cNvSpPr txBox="1"/>
          <p:nvPr/>
        </p:nvSpPr>
        <p:spPr>
          <a:xfrm>
            <a:off x="9515530" y="3879514"/>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PaLM</a:t>
            </a:r>
            <a:endParaRPr lang="de-DE" sz="1600" dirty="0">
              <a:solidFill>
                <a:schemeClr val="bg1"/>
              </a:solidFill>
            </a:endParaRPr>
          </a:p>
          <a:p>
            <a:pPr algn="ctr"/>
            <a:r>
              <a:rPr lang="de-DE" sz="1333" dirty="0">
                <a:solidFill>
                  <a:schemeClr val="bg1"/>
                </a:solidFill>
              </a:rPr>
              <a:t>Google</a:t>
            </a:r>
            <a:endParaRPr lang="de-DE" sz="1867" dirty="0">
              <a:solidFill>
                <a:schemeClr val="bg1"/>
              </a:solidFill>
            </a:endParaRPr>
          </a:p>
        </p:txBody>
      </p:sp>
      <p:sp>
        <p:nvSpPr>
          <p:cNvPr id="252" name="Abgerundetes Rechteck 251">
            <a:extLst>
              <a:ext uri="{FF2B5EF4-FFF2-40B4-BE49-F238E27FC236}">
                <a16:creationId xmlns:a16="http://schemas.microsoft.com/office/drawing/2014/main" id="{B0783224-05C2-9A6D-E0CE-B27888DF2A32}"/>
              </a:ext>
            </a:extLst>
          </p:cNvPr>
          <p:cNvSpPr/>
          <p:nvPr/>
        </p:nvSpPr>
        <p:spPr>
          <a:xfrm>
            <a:off x="9870064" y="2731283"/>
            <a:ext cx="911889"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53" name="Textfeld 252">
            <a:extLst>
              <a:ext uri="{FF2B5EF4-FFF2-40B4-BE49-F238E27FC236}">
                <a16:creationId xmlns:a16="http://schemas.microsoft.com/office/drawing/2014/main" id="{F0C9AD50-4345-9FD3-76A6-82111A4E911B}"/>
              </a:ext>
            </a:extLst>
          </p:cNvPr>
          <p:cNvSpPr txBox="1"/>
          <p:nvPr/>
        </p:nvSpPr>
        <p:spPr>
          <a:xfrm>
            <a:off x="9870064" y="2763922"/>
            <a:ext cx="911891" cy="451342"/>
          </a:xfrm>
          <a:prstGeom prst="rect">
            <a:avLst/>
          </a:prstGeom>
          <a:noFill/>
          <a:ln>
            <a:noFill/>
          </a:ln>
        </p:spPr>
        <p:txBody>
          <a:bodyPr wrap="square" lIns="0" tIns="0" rIns="0" bIns="0" rtlCol="0">
            <a:spAutoFit/>
          </a:bodyPr>
          <a:lstStyle/>
          <a:p>
            <a:pPr algn="ctr"/>
            <a:r>
              <a:rPr lang="de-DE" sz="1600" dirty="0">
                <a:solidFill>
                  <a:schemeClr val="bg1"/>
                </a:solidFill>
              </a:rPr>
              <a:t>MT-NLG</a:t>
            </a:r>
            <a:r>
              <a:rPr lang="de-DE" sz="1333" dirty="0">
                <a:solidFill>
                  <a:schemeClr val="bg1"/>
                </a:solidFill>
              </a:rPr>
              <a:t> NVIDIA</a:t>
            </a:r>
            <a:endParaRPr lang="de-DE" sz="1867" dirty="0">
              <a:solidFill>
                <a:schemeClr val="bg1"/>
              </a:solidFill>
            </a:endParaRPr>
          </a:p>
        </p:txBody>
      </p:sp>
      <p:sp>
        <p:nvSpPr>
          <p:cNvPr id="258" name="Abgerundetes Rechteck 257">
            <a:extLst>
              <a:ext uri="{FF2B5EF4-FFF2-40B4-BE49-F238E27FC236}">
                <a16:creationId xmlns:a16="http://schemas.microsoft.com/office/drawing/2014/main" id="{C8936E35-09EF-3582-E125-EFCBDEBEF89B}"/>
              </a:ext>
            </a:extLst>
          </p:cNvPr>
          <p:cNvSpPr/>
          <p:nvPr/>
        </p:nvSpPr>
        <p:spPr>
          <a:xfrm>
            <a:off x="9710159" y="4962467"/>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59" name="Textfeld 258">
            <a:extLst>
              <a:ext uri="{FF2B5EF4-FFF2-40B4-BE49-F238E27FC236}">
                <a16:creationId xmlns:a16="http://schemas.microsoft.com/office/drawing/2014/main" id="{41CF7BD1-C909-3C5C-41CC-4C41F4A1C37F}"/>
              </a:ext>
            </a:extLst>
          </p:cNvPr>
          <p:cNvSpPr txBox="1"/>
          <p:nvPr/>
        </p:nvSpPr>
        <p:spPr>
          <a:xfrm>
            <a:off x="9710159" y="4976773"/>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Minerva</a:t>
            </a:r>
            <a:r>
              <a:rPr lang="de-DE" sz="1333" dirty="0" err="1">
                <a:solidFill>
                  <a:schemeClr val="bg1"/>
                </a:solidFill>
              </a:rPr>
              <a:t>Google</a:t>
            </a:r>
            <a:endParaRPr lang="de-DE" sz="1867" dirty="0">
              <a:solidFill>
                <a:schemeClr val="bg1"/>
              </a:solidFill>
            </a:endParaRPr>
          </a:p>
        </p:txBody>
      </p:sp>
      <p:sp>
        <p:nvSpPr>
          <p:cNvPr id="261" name="Abgerundetes Rechteck 260">
            <a:extLst>
              <a:ext uri="{FF2B5EF4-FFF2-40B4-BE49-F238E27FC236}">
                <a16:creationId xmlns:a16="http://schemas.microsoft.com/office/drawing/2014/main" id="{3A98692A-16F1-D393-4E73-F922AFDC17AE}"/>
              </a:ext>
            </a:extLst>
          </p:cNvPr>
          <p:cNvSpPr/>
          <p:nvPr/>
        </p:nvSpPr>
        <p:spPr>
          <a:xfrm>
            <a:off x="9590729" y="4407747"/>
            <a:ext cx="1339385" cy="484044"/>
          </a:xfrm>
          <a:prstGeom prst="roundRect">
            <a:avLst/>
          </a:prstGeom>
          <a:solidFill>
            <a:schemeClr val="bg1">
              <a:lumMod val="50000"/>
            </a:schemeClr>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62" name="Textfeld 261">
            <a:extLst>
              <a:ext uri="{FF2B5EF4-FFF2-40B4-BE49-F238E27FC236}">
                <a16:creationId xmlns:a16="http://schemas.microsoft.com/office/drawing/2014/main" id="{7AC38DBB-14BD-E4C2-C02E-C25E05C159CE}"/>
              </a:ext>
            </a:extLst>
          </p:cNvPr>
          <p:cNvSpPr txBox="1"/>
          <p:nvPr/>
        </p:nvSpPr>
        <p:spPr>
          <a:xfrm>
            <a:off x="9590728" y="4424066"/>
            <a:ext cx="1366859" cy="451342"/>
          </a:xfrm>
          <a:prstGeom prst="rect">
            <a:avLst/>
          </a:prstGeom>
          <a:noFill/>
          <a:ln>
            <a:noFill/>
          </a:ln>
        </p:spPr>
        <p:txBody>
          <a:bodyPr wrap="square" lIns="0" tIns="0" rIns="0" bIns="0" rtlCol="0">
            <a:spAutoFit/>
          </a:bodyPr>
          <a:lstStyle/>
          <a:p>
            <a:pPr algn="ctr"/>
            <a:r>
              <a:rPr lang="de-DE" sz="1600" dirty="0" err="1">
                <a:solidFill>
                  <a:schemeClr val="bg1"/>
                </a:solidFill>
              </a:rPr>
              <a:t>Stable</a:t>
            </a:r>
            <a:r>
              <a:rPr lang="de-DE" sz="1600" dirty="0">
                <a:solidFill>
                  <a:schemeClr val="bg1"/>
                </a:solidFill>
              </a:rPr>
              <a:t> Diffusion</a:t>
            </a:r>
            <a:r>
              <a:rPr lang="de-DE" sz="1333" dirty="0">
                <a:solidFill>
                  <a:schemeClr val="bg1"/>
                </a:solidFill>
              </a:rPr>
              <a:t> </a:t>
            </a:r>
            <a:r>
              <a:rPr lang="de-DE" sz="1333" dirty="0" err="1">
                <a:solidFill>
                  <a:schemeClr val="bg1"/>
                </a:solidFill>
              </a:rPr>
              <a:t>Stability</a:t>
            </a:r>
            <a:r>
              <a:rPr lang="de-DE" sz="1333" dirty="0">
                <a:solidFill>
                  <a:schemeClr val="bg1"/>
                </a:solidFill>
              </a:rPr>
              <a:t> AI</a:t>
            </a:r>
            <a:endParaRPr lang="de-DE" sz="1867" dirty="0">
              <a:solidFill>
                <a:schemeClr val="bg1"/>
              </a:solidFill>
            </a:endParaRPr>
          </a:p>
        </p:txBody>
      </p:sp>
      <p:sp>
        <p:nvSpPr>
          <p:cNvPr id="264" name="Abgerundetes Rechteck 263">
            <a:extLst>
              <a:ext uri="{FF2B5EF4-FFF2-40B4-BE49-F238E27FC236}">
                <a16:creationId xmlns:a16="http://schemas.microsoft.com/office/drawing/2014/main" id="{C19E32BA-B6D0-1F60-28C2-8E6D2CE34FA8}"/>
              </a:ext>
            </a:extLst>
          </p:cNvPr>
          <p:cNvSpPr/>
          <p:nvPr/>
        </p:nvSpPr>
        <p:spPr>
          <a:xfrm>
            <a:off x="10276599" y="3846875"/>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65" name="Textfeld 264">
            <a:extLst>
              <a:ext uri="{FF2B5EF4-FFF2-40B4-BE49-F238E27FC236}">
                <a16:creationId xmlns:a16="http://schemas.microsoft.com/office/drawing/2014/main" id="{6F616DF1-5D62-1D63-F124-9D42F1C23731}"/>
              </a:ext>
            </a:extLst>
          </p:cNvPr>
          <p:cNvSpPr txBox="1"/>
          <p:nvPr/>
        </p:nvSpPr>
        <p:spPr>
          <a:xfrm>
            <a:off x="10276599" y="3879514"/>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Phenaki</a:t>
            </a:r>
            <a:r>
              <a:rPr lang="de-DE" sz="1333" dirty="0" err="1">
                <a:solidFill>
                  <a:schemeClr val="bg1"/>
                </a:solidFill>
              </a:rPr>
              <a:t>Google</a:t>
            </a:r>
            <a:endParaRPr lang="de-DE" sz="1867" dirty="0">
              <a:solidFill>
                <a:schemeClr val="bg1"/>
              </a:solidFill>
            </a:endParaRPr>
          </a:p>
        </p:txBody>
      </p:sp>
      <p:sp>
        <p:nvSpPr>
          <p:cNvPr id="267" name="Abgerundetes Rechteck 266">
            <a:extLst>
              <a:ext uri="{FF2B5EF4-FFF2-40B4-BE49-F238E27FC236}">
                <a16:creationId xmlns:a16="http://schemas.microsoft.com/office/drawing/2014/main" id="{497613CF-E51F-310A-344C-EB60184329A3}"/>
              </a:ext>
            </a:extLst>
          </p:cNvPr>
          <p:cNvSpPr/>
          <p:nvPr/>
        </p:nvSpPr>
        <p:spPr>
          <a:xfrm>
            <a:off x="9469186" y="3290919"/>
            <a:ext cx="730863"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68" name="Textfeld 267">
            <a:extLst>
              <a:ext uri="{FF2B5EF4-FFF2-40B4-BE49-F238E27FC236}">
                <a16:creationId xmlns:a16="http://schemas.microsoft.com/office/drawing/2014/main" id="{0EE3DC41-3306-A074-562A-A4B488379FFB}"/>
              </a:ext>
            </a:extLst>
          </p:cNvPr>
          <p:cNvSpPr txBox="1"/>
          <p:nvPr/>
        </p:nvSpPr>
        <p:spPr>
          <a:xfrm>
            <a:off x="9410960" y="3321718"/>
            <a:ext cx="847312" cy="451342"/>
          </a:xfrm>
          <a:prstGeom prst="rect">
            <a:avLst/>
          </a:prstGeom>
          <a:noFill/>
          <a:ln>
            <a:noFill/>
          </a:ln>
        </p:spPr>
        <p:txBody>
          <a:bodyPr wrap="square" lIns="0" tIns="0" rIns="0" bIns="0" rtlCol="0">
            <a:spAutoFit/>
          </a:bodyPr>
          <a:lstStyle/>
          <a:p>
            <a:pPr algn="ctr"/>
            <a:r>
              <a:rPr lang="de-DE" sz="1600" dirty="0">
                <a:solidFill>
                  <a:schemeClr val="bg1"/>
                </a:solidFill>
              </a:rPr>
              <a:t>Dall-E 2</a:t>
            </a:r>
            <a:r>
              <a:rPr lang="de-DE" sz="1333" dirty="0">
                <a:solidFill>
                  <a:schemeClr val="bg1"/>
                </a:solidFill>
              </a:rPr>
              <a:t> OpenAI</a:t>
            </a:r>
            <a:endParaRPr lang="de-DE" sz="1867" dirty="0">
              <a:solidFill>
                <a:schemeClr val="bg1"/>
              </a:solidFill>
            </a:endParaRPr>
          </a:p>
        </p:txBody>
      </p:sp>
      <p:sp>
        <p:nvSpPr>
          <p:cNvPr id="270" name="Abgerundetes Rechteck 269">
            <a:extLst>
              <a:ext uri="{FF2B5EF4-FFF2-40B4-BE49-F238E27FC236}">
                <a16:creationId xmlns:a16="http://schemas.microsoft.com/office/drawing/2014/main" id="{03AF6CCC-D663-1E2E-8AC6-BF8C4D12B8E0}"/>
              </a:ext>
            </a:extLst>
          </p:cNvPr>
          <p:cNvSpPr/>
          <p:nvPr/>
        </p:nvSpPr>
        <p:spPr>
          <a:xfrm>
            <a:off x="10744682" y="5526349"/>
            <a:ext cx="840487"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71" name="Textfeld 270">
            <a:extLst>
              <a:ext uri="{FF2B5EF4-FFF2-40B4-BE49-F238E27FC236}">
                <a16:creationId xmlns:a16="http://schemas.microsoft.com/office/drawing/2014/main" id="{3ADE5FA4-6E5C-C375-D842-2C4598E42BA6}"/>
              </a:ext>
            </a:extLst>
          </p:cNvPr>
          <p:cNvSpPr txBox="1"/>
          <p:nvPr/>
        </p:nvSpPr>
        <p:spPr>
          <a:xfrm>
            <a:off x="10784208" y="5559386"/>
            <a:ext cx="800960" cy="451342"/>
          </a:xfrm>
          <a:prstGeom prst="rect">
            <a:avLst/>
          </a:prstGeom>
          <a:noFill/>
          <a:ln>
            <a:noFill/>
          </a:ln>
        </p:spPr>
        <p:txBody>
          <a:bodyPr wrap="square" lIns="0" tIns="0" rIns="0" bIns="0" rtlCol="0">
            <a:spAutoFit/>
          </a:bodyPr>
          <a:lstStyle/>
          <a:p>
            <a:pPr algn="ctr"/>
            <a:r>
              <a:rPr lang="de-DE" sz="1600" dirty="0">
                <a:solidFill>
                  <a:schemeClr val="bg1"/>
                </a:solidFill>
              </a:rPr>
              <a:t>Galactica</a:t>
            </a:r>
          </a:p>
          <a:p>
            <a:pPr algn="ctr"/>
            <a:r>
              <a:rPr lang="de-DE" sz="1333" dirty="0" err="1">
                <a:solidFill>
                  <a:schemeClr val="bg1"/>
                </a:solidFill>
              </a:rPr>
              <a:t>Meta</a:t>
            </a:r>
            <a:endParaRPr lang="de-DE" sz="1867" dirty="0">
              <a:solidFill>
                <a:schemeClr val="bg1"/>
              </a:solidFill>
            </a:endParaRPr>
          </a:p>
        </p:txBody>
      </p:sp>
      <p:sp>
        <p:nvSpPr>
          <p:cNvPr id="276" name="Abgerundetes Rechteck 275">
            <a:extLst>
              <a:ext uri="{FF2B5EF4-FFF2-40B4-BE49-F238E27FC236}">
                <a16:creationId xmlns:a16="http://schemas.microsoft.com/office/drawing/2014/main" id="{463D1D8F-4080-32FC-25BB-7D06C5D33398}"/>
              </a:ext>
            </a:extLst>
          </p:cNvPr>
          <p:cNvSpPr/>
          <p:nvPr/>
        </p:nvSpPr>
        <p:spPr>
          <a:xfrm>
            <a:off x="10471227" y="4962467"/>
            <a:ext cx="1228832"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77" name="Textfeld 276">
            <a:extLst>
              <a:ext uri="{FF2B5EF4-FFF2-40B4-BE49-F238E27FC236}">
                <a16:creationId xmlns:a16="http://schemas.microsoft.com/office/drawing/2014/main" id="{00EDEFAD-D347-4DD2-8CE9-AC6600B8F571}"/>
              </a:ext>
            </a:extLst>
          </p:cNvPr>
          <p:cNvSpPr txBox="1"/>
          <p:nvPr/>
        </p:nvSpPr>
        <p:spPr>
          <a:xfrm>
            <a:off x="10416085" y="4976773"/>
            <a:ext cx="1336272" cy="451342"/>
          </a:xfrm>
          <a:prstGeom prst="rect">
            <a:avLst/>
          </a:prstGeom>
          <a:noFill/>
          <a:ln>
            <a:noFill/>
          </a:ln>
        </p:spPr>
        <p:txBody>
          <a:bodyPr wrap="square" lIns="0" tIns="0" rIns="0" bIns="0" rtlCol="0">
            <a:spAutoFit/>
          </a:bodyPr>
          <a:lstStyle/>
          <a:p>
            <a:pPr algn="ctr"/>
            <a:r>
              <a:rPr lang="de-DE" sz="1600" dirty="0" err="1">
                <a:solidFill>
                  <a:schemeClr val="bg1"/>
                </a:solidFill>
              </a:rPr>
              <a:t>Make</a:t>
            </a:r>
            <a:r>
              <a:rPr lang="de-DE" sz="1600" dirty="0">
                <a:solidFill>
                  <a:schemeClr val="bg1"/>
                </a:solidFill>
              </a:rPr>
              <a:t>-A-Video</a:t>
            </a:r>
          </a:p>
          <a:p>
            <a:pPr algn="ctr"/>
            <a:r>
              <a:rPr lang="de-DE" sz="1333" dirty="0" err="1">
                <a:solidFill>
                  <a:schemeClr val="bg1"/>
                </a:solidFill>
              </a:rPr>
              <a:t>Meta</a:t>
            </a:r>
            <a:endParaRPr lang="de-DE" sz="1867" dirty="0">
              <a:solidFill>
                <a:schemeClr val="bg1"/>
              </a:solidFill>
            </a:endParaRPr>
          </a:p>
        </p:txBody>
      </p:sp>
      <p:sp>
        <p:nvSpPr>
          <p:cNvPr id="279" name="Abgerundetes Rechteck 278">
            <a:extLst>
              <a:ext uri="{FF2B5EF4-FFF2-40B4-BE49-F238E27FC236}">
                <a16:creationId xmlns:a16="http://schemas.microsoft.com/office/drawing/2014/main" id="{60D844A6-520A-FD8B-E4DC-5603274D83AE}"/>
              </a:ext>
            </a:extLst>
          </p:cNvPr>
          <p:cNvSpPr/>
          <p:nvPr/>
        </p:nvSpPr>
        <p:spPr>
          <a:xfrm>
            <a:off x="11144035" y="4407747"/>
            <a:ext cx="761069"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80" name="Textfeld 279">
            <a:extLst>
              <a:ext uri="{FF2B5EF4-FFF2-40B4-BE49-F238E27FC236}">
                <a16:creationId xmlns:a16="http://schemas.microsoft.com/office/drawing/2014/main" id="{5C4F0BA9-4331-8B52-4D5E-56DDFF576192}"/>
              </a:ext>
            </a:extLst>
          </p:cNvPr>
          <p:cNvSpPr txBox="1"/>
          <p:nvPr/>
        </p:nvSpPr>
        <p:spPr>
          <a:xfrm>
            <a:off x="11116562" y="4410739"/>
            <a:ext cx="761069" cy="451342"/>
          </a:xfrm>
          <a:prstGeom prst="rect">
            <a:avLst/>
          </a:prstGeom>
          <a:noFill/>
          <a:ln>
            <a:noFill/>
          </a:ln>
        </p:spPr>
        <p:txBody>
          <a:bodyPr wrap="square" lIns="0" tIns="0" rIns="0" bIns="0" rtlCol="0">
            <a:spAutoFit/>
          </a:bodyPr>
          <a:lstStyle/>
          <a:p>
            <a:pPr algn="ctr"/>
            <a:r>
              <a:rPr lang="de-DE" sz="1600" dirty="0">
                <a:solidFill>
                  <a:schemeClr val="bg1"/>
                </a:solidFill>
              </a:rPr>
              <a:t>GPT-4 </a:t>
            </a:r>
            <a:r>
              <a:rPr lang="de-DE" sz="1333" dirty="0">
                <a:solidFill>
                  <a:schemeClr val="bg1"/>
                </a:solidFill>
              </a:rPr>
              <a:t>OpenAI</a:t>
            </a:r>
            <a:endParaRPr lang="de-DE" sz="1867" dirty="0">
              <a:solidFill>
                <a:schemeClr val="bg1"/>
              </a:solidFill>
            </a:endParaRPr>
          </a:p>
        </p:txBody>
      </p:sp>
      <p:sp>
        <p:nvSpPr>
          <p:cNvPr id="282" name="Abgerundetes Rechteck 281">
            <a:extLst>
              <a:ext uri="{FF2B5EF4-FFF2-40B4-BE49-F238E27FC236}">
                <a16:creationId xmlns:a16="http://schemas.microsoft.com/office/drawing/2014/main" id="{0F1A5854-0E1E-522E-5AF1-E37B2F4A6A86}"/>
              </a:ext>
            </a:extLst>
          </p:cNvPr>
          <p:cNvSpPr/>
          <p:nvPr/>
        </p:nvSpPr>
        <p:spPr>
          <a:xfrm>
            <a:off x="9456804" y="2180659"/>
            <a:ext cx="104198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83" name="Textfeld 282">
            <a:extLst>
              <a:ext uri="{FF2B5EF4-FFF2-40B4-BE49-F238E27FC236}">
                <a16:creationId xmlns:a16="http://schemas.microsoft.com/office/drawing/2014/main" id="{0B72C67E-D5B9-F0CB-28A6-A6AABFCC319C}"/>
              </a:ext>
            </a:extLst>
          </p:cNvPr>
          <p:cNvSpPr txBox="1"/>
          <p:nvPr/>
        </p:nvSpPr>
        <p:spPr>
          <a:xfrm>
            <a:off x="9456804" y="2213298"/>
            <a:ext cx="1041985" cy="451342"/>
          </a:xfrm>
          <a:prstGeom prst="rect">
            <a:avLst/>
          </a:prstGeom>
          <a:noFill/>
          <a:ln>
            <a:noFill/>
          </a:ln>
        </p:spPr>
        <p:txBody>
          <a:bodyPr wrap="square" lIns="0" tIns="0" rIns="0" bIns="0" rtlCol="0">
            <a:spAutoFit/>
          </a:bodyPr>
          <a:lstStyle/>
          <a:p>
            <a:pPr algn="ctr"/>
            <a:r>
              <a:rPr lang="de-DE" sz="1600" dirty="0" err="1">
                <a:solidFill>
                  <a:schemeClr val="bg1"/>
                </a:solidFill>
              </a:rPr>
              <a:t>Antropic</a:t>
            </a:r>
            <a:r>
              <a:rPr lang="de-DE" sz="1600" dirty="0">
                <a:solidFill>
                  <a:schemeClr val="bg1"/>
                </a:solidFill>
              </a:rPr>
              <a:t> LM </a:t>
            </a:r>
            <a:r>
              <a:rPr lang="de-DE" sz="1333" dirty="0" err="1">
                <a:solidFill>
                  <a:schemeClr val="bg1"/>
                </a:solidFill>
              </a:rPr>
              <a:t>Antropic</a:t>
            </a:r>
            <a:endParaRPr lang="de-DE" sz="1867" dirty="0">
              <a:solidFill>
                <a:schemeClr val="bg1"/>
              </a:solidFill>
            </a:endParaRPr>
          </a:p>
        </p:txBody>
      </p:sp>
      <p:sp>
        <p:nvSpPr>
          <p:cNvPr id="285" name="Abgerundetes Rechteck 284">
            <a:extLst>
              <a:ext uri="{FF2B5EF4-FFF2-40B4-BE49-F238E27FC236}">
                <a16:creationId xmlns:a16="http://schemas.microsoft.com/office/drawing/2014/main" id="{5369B841-95EF-643D-949F-809A92A67E9A}"/>
              </a:ext>
            </a:extLst>
          </p:cNvPr>
          <p:cNvSpPr/>
          <p:nvPr/>
        </p:nvSpPr>
        <p:spPr>
          <a:xfrm>
            <a:off x="8325667" y="1620814"/>
            <a:ext cx="705925" cy="484044"/>
          </a:xfrm>
          <a:prstGeom prst="roundRect">
            <a:avLst/>
          </a:prstGeom>
          <a:solidFill>
            <a:schemeClr val="bg1">
              <a:lumMod val="50000"/>
            </a:schemeClr>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86" name="Textfeld 285">
            <a:extLst>
              <a:ext uri="{FF2B5EF4-FFF2-40B4-BE49-F238E27FC236}">
                <a16:creationId xmlns:a16="http://schemas.microsoft.com/office/drawing/2014/main" id="{F96E5714-4B9A-BA7F-9136-5B39359946BD}"/>
              </a:ext>
            </a:extLst>
          </p:cNvPr>
          <p:cNvSpPr txBox="1"/>
          <p:nvPr/>
        </p:nvSpPr>
        <p:spPr>
          <a:xfrm>
            <a:off x="8325667" y="1653453"/>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PagNol</a:t>
            </a:r>
            <a:endParaRPr lang="de-DE" sz="1600" dirty="0">
              <a:solidFill>
                <a:schemeClr val="bg1"/>
              </a:solidFill>
            </a:endParaRPr>
          </a:p>
          <a:p>
            <a:pPr algn="ctr"/>
            <a:r>
              <a:rPr lang="de-DE" sz="1333" dirty="0" err="1">
                <a:solidFill>
                  <a:schemeClr val="bg1"/>
                </a:solidFill>
              </a:rPr>
              <a:t>LightOn</a:t>
            </a:r>
            <a:endParaRPr lang="de-DE" sz="1867" dirty="0">
              <a:solidFill>
                <a:schemeClr val="bg1"/>
              </a:solidFill>
            </a:endParaRPr>
          </a:p>
        </p:txBody>
      </p:sp>
      <p:sp>
        <p:nvSpPr>
          <p:cNvPr id="288" name="Abgerundetes Rechteck 287">
            <a:extLst>
              <a:ext uri="{FF2B5EF4-FFF2-40B4-BE49-F238E27FC236}">
                <a16:creationId xmlns:a16="http://schemas.microsoft.com/office/drawing/2014/main" id="{D2AAD162-C4D4-480D-417B-3290C0A1096B}"/>
              </a:ext>
            </a:extLst>
          </p:cNvPr>
          <p:cNvSpPr/>
          <p:nvPr/>
        </p:nvSpPr>
        <p:spPr>
          <a:xfrm>
            <a:off x="9269613" y="1084163"/>
            <a:ext cx="951841" cy="484044"/>
          </a:xfrm>
          <a:prstGeom prst="roundRect">
            <a:avLst/>
          </a:prstGeom>
          <a:solidFill>
            <a:srgbClr val="75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89" name="Textfeld 288">
            <a:extLst>
              <a:ext uri="{FF2B5EF4-FFF2-40B4-BE49-F238E27FC236}">
                <a16:creationId xmlns:a16="http://schemas.microsoft.com/office/drawing/2014/main" id="{CD10B2EF-4409-E0DA-4FBF-75BF39665134}"/>
              </a:ext>
            </a:extLst>
          </p:cNvPr>
          <p:cNvSpPr txBox="1"/>
          <p:nvPr/>
        </p:nvSpPr>
        <p:spPr>
          <a:xfrm>
            <a:off x="9251280" y="1116802"/>
            <a:ext cx="982048" cy="451342"/>
          </a:xfrm>
          <a:prstGeom prst="rect">
            <a:avLst/>
          </a:prstGeom>
          <a:noFill/>
          <a:ln>
            <a:noFill/>
          </a:ln>
        </p:spPr>
        <p:txBody>
          <a:bodyPr wrap="square" lIns="0" tIns="0" rIns="0" bIns="0" rtlCol="0">
            <a:spAutoFit/>
          </a:bodyPr>
          <a:lstStyle/>
          <a:p>
            <a:pPr algn="ctr"/>
            <a:r>
              <a:rPr lang="de-DE" sz="1600" dirty="0">
                <a:solidFill>
                  <a:schemeClr val="bg1"/>
                </a:solidFill>
              </a:rPr>
              <a:t>Ernie-Titan</a:t>
            </a:r>
          </a:p>
          <a:p>
            <a:pPr algn="ctr"/>
            <a:r>
              <a:rPr lang="de-DE" sz="1333" dirty="0">
                <a:solidFill>
                  <a:schemeClr val="bg1"/>
                </a:solidFill>
              </a:rPr>
              <a:t>Baidu</a:t>
            </a:r>
            <a:endParaRPr lang="de-DE" sz="1867" dirty="0">
              <a:solidFill>
                <a:schemeClr val="bg1"/>
              </a:solidFill>
            </a:endParaRPr>
          </a:p>
        </p:txBody>
      </p:sp>
      <p:sp>
        <p:nvSpPr>
          <p:cNvPr id="291" name="Abgerundetes Rechteck 290">
            <a:extLst>
              <a:ext uri="{FF2B5EF4-FFF2-40B4-BE49-F238E27FC236}">
                <a16:creationId xmlns:a16="http://schemas.microsoft.com/office/drawing/2014/main" id="{DC556E9C-B2DD-EABA-2E5C-925077610566}"/>
              </a:ext>
            </a:extLst>
          </p:cNvPr>
          <p:cNvSpPr/>
          <p:nvPr/>
        </p:nvSpPr>
        <p:spPr>
          <a:xfrm>
            <a:off x="9834396" y="5526349"/>
            <a:ext cx="847313"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92" name="Textfeld 291">
            <a:extLst>
              <a:ext uri="{FF2B5EF4-FFF2-40B4-BE49-F238E27FC236}">
                <a16:creationId xmlns:a16="http://schemas.microsoft.com/office/drawing/2014/main" id="{52A348A6-9886-154D-F04B-0E54FE83ED2E}"/>
              </a:ext>
            </a:extLst>
          </p:cNvPr>
          <p:cNvSpPr txBox="1"/>
          <p:nvPr/>
        </p:nvSpPr>
        <p:spPr>
          <a:xfrm>
            <a:off x="9834396" y="5559386"/>
            <a:ext cx="847312" cy="451342"/>
          </a:xfrm>
          <a:prstGeom prst="rect">
            <a:avLst/>
          </a:prstGeom>
          <a:noFill/>
          <a:ln>
            <a:noFill/>
          </a:ln>
        </p:spPr>
        <p:txBody>
          <a:bodyPr wrap="square" lIns="0" tIns="0" rIns="0" bIns="0" rtlCol="0">
            <a:spAutoFit/>
          </a:bodyPr>
          <a:lstStyle/>
          <a:p>
            <a:pPr algn="ctr"/>
            <a:r>
              <a:rPr lang="de-DE" sz="1600" dirty="0">
                <a:solidFill>
                  <a:schemeClr val="bg1"/>
                </a:solidFill>
              </a:rPr>
              <a:t>Audio-LM </a:t>
            </a:r>
            <a:r>
              <a:rPr lang="de-DE" sz="1333" dirty="0">
                <a:solidFill>
                  <a:schemeClr val="bg1"/>
                </a:solidFill>
              </a:rPr>
              <a:t>Google</a:t>
            </a:r>
            <a:endParaRPr lang="de-DE" sz="1867" dirty="0">
              <a:solidFill>
                <a:schemeClr val="bg1"/>
              </a:solidFill>
            </a:endParaRPr>
          </a:p>
        </p:txBody>
      </p:sp>
      <p:sp>
        <p:nvSpPr>
          <p:cNvPr id="294" name="Abgerundetes Rechteck 293">
            <a:extLst>
              <a:ext uri="{FF2B5EF4-FFF2-40B4-BE49-F238E27FC236}">
                <a16:creationId xmlns:a16="http://schemas.microsoft.com/office/drawing/2014/main" id="{2AFBB55D-243C-A400-94F1-3145313A0692}"/>
              </a:ext>
            </a:extLst>
          </p:cNvPr>
          <p:cNvSpPr/>
          <p:nvPr/>
        </p:nvSpPr>
        <p:spPr>
          <a:xfrm>
            <a:off x="9083267" y="5534781"/>
            <a:ext cx="705925" cy="475612"/>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95" name="Textfeld 294">
            <a:extLst>
              <a:ext uri="{FF2B5EF4-FFF2-40B4-BE49-F238E27FC236}">
                <a16:creationId xmlns:a16="http://schemas.microsoft.com/office/drawing/2014/main" id="{0AC890BE-1ACE-752A-3B57-DBBB5587C06F}"/>
              </a:ext>
            </a:extLst>
          </p:cNvPr>
          <p:cNvSpPr txBox="1"/>
          <p:nvPr/>
        </p:nvSpPr>
        <p:spPr>
          <a:xfrm>
            <a:off x="9083267" y="5559386"/>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LaMDA</a:t>
            </a:r>
            <a:br>
              <a:rPr lang="de-DE" sz="1600" dirty="0">
                <a:solidFill>
                  <a:schemeClr val="bg1"/>
                </a:solidFill>
              </a:rPr>
            </a:br>
            <a:r>
              <a:rPr lang="de-DE" sz="1333" dirty="0">
                <a:solidFill>
                  <a:schemeClr val="bg1"/>
                </a:solidFill>
              </a:rPr>
              <a:t>Google</a:t>
            </a:r>
            <a:endParaRPr lang="de-DE" sz="1867" dirty="0">
              <a:solidFill>
                <a:schemeClr val="bg1"/>
              </a:solidFill>
            </a:endParaRPr>
          </a:p>
        </p:txBody>
      </p:sp>
      <p:sp>
        <p:nvSpPr>
          <p:cNvPr id="3" name="Oval 2">
            <a:extLst>
              <a:ext uri="{FF2B5EF4-FFF2-40B4-BE49-F238E27FC236}">
                <a16:creationId xmlns:a16="http://schemas.microsoft.com/office/drawing/2014/main" id="{E1254E1B-8F52-1697-F638-BF901F73A271}"/>
              </a:ext>
            </a:extLst>
          </p:cNvPr>
          <p:cNvSpPr/>
          <p:nvPr/>
        </p:nvSpPr>
        <p:spPr>
          <a:xfrm>
            <a:off x="699940" y="1326185"/>
            <a:ext cx="240000" cy="242023"/>
          </a:xfrm>
          <a:prstGeom prst="ellipse">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4" name="Oval 3">
            <a:extLst>
              <a:ext uri="{FF2B5EF4-FFF2-40B4-BE49-F238E27FC236}">
                <a16:creationId xmlns:a16="http://schemas.microsoft.com/office/drawing/2014/main" id="{FA486D83-C1DF-578A-12BC-C290ECEA6842}"/>
              </a:ext>
            </a:extLst>
          </p:cNvPr>
          <p:cNvSpPr/>
          <p:nvPr/>
        </p:nvSpPr>
        <p:spPr>
          <a:xfrm>
            <a:off x="699940" y="1700479"/>
            <a:ext cx="240000" cy="242023"/>
          </a:xfrm>
          <a:prstGeom prst="ellipse">
            <a:avLst/>
          </a:prstGeom>
          <a:solidFill>
            <a:srgbClr val="74A3C3"/>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7" name="Oval 6">
            <a:extLst>
              <a:ext uri="{FF2B5EF4-FFF2-40B4-BE49-F238E27FC236}">
                <a16:creationId xmlns:a16="http://schemas.microsoft.com/office/drawing/2014/main" id="{7F4F30B2-64B6-B170-5DAD-84A252D72460}"/>
              </a:ext>
            </a:extLst>
          </p:cNvPr>
          <p:cNvSpPr/>
          <p:nvPr/>
        </p:nvSpPr>
        <p:spPr>
          <a:xfrm>
            <a:off x="699940" y="2074774"/>
            <a:ext cx="240000" cy="242023"/>
          </a:xfrm>
          <a:prstGeom prst="ellipse">
            <a:avLst/>
          </a:prstGeom>
          <a:solidFill>
            <a:schemeClr val="bg1">
              <a:lumMod val="50000"/>
            </a:schemeClr>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bg1"/>
              </a:solidFill>
            </a:endParaRPr>
          </a:p>
        </p:txBody>
      </p:sp>
      <p:sp>
        <p:nvSpPr>
          <p:cNvPr id="8" name="Textfeld 7">
            <a:extLst>
              <a:ext uri="{FF2B5EF4-FFF2-40B4-BE49-F238E27FC236}">
                <a16:creationId xmlns:a16="http://schemas.microsoft.com/office/drawing/2014/main" id="{C43860D5-7204-7641-8D51-4701F290A734}"/>
              </a:ext>
            </a:extLst>
          </p:cNvPr>
          <p:cNvSpPr txBox="1"/>
          <p:nvPr/>
        </p:nvSpPr>
        <p:spPr>
          <a:xfrm>
            <a:off x="861468" y="1246603"/>
            <a:ext cx="585288" cy="379656"/>
          </a:xfrm>
          <a:prstGeom prst="rect">
            <a:avLst/>
          </a:prstGeom>
          <a:noFill/>
        </p:spPr>
        <p:txBody>
          <a:bodyPr wrap="none" rtlCol="0">
            <a:spAutoFit/>
          </a:bodyPr>
          <a:lstStyle/>
          <a:p>
            <a:pPr algn="l"/>
            <a:r>
              <a:rPr lang="de-DE" sz="1867" dirty="0"/>
              <a:t>USA</a:t>
            </a:r>
          </a:p>
        </p:txBody>
      </p:sp>
      <p:sp>
        <p:nvSpPr>
          <p:cNvPr id="9" name="Textfeld 8">
            <a:extLst>
              <a:ext uri="{FF2B5EF4-FFF2-40B4-BE49-F238E27FC236}">
                <a16:creationId xmlns:a16="http://schemas.microsoft.com/office/drawing/2014/main" id="{8743D97A-21CD-51D8-0488-B29C0E5E5341}"/>
              </a:ext>
            </a:extLst>
          </p:cNvPr>
          <p:cNvSpPr txBox="1"/>
          <p:nvPr/>
        </p:nvSpPr>
        <p:spPr>
          <a:xfrm>
            <a:off x="861469" y="1616167"/>
            <a:ext cx="713657" cy="379656"/>
          </a:xfrm>
          <a:prstGeom prst="rect">
            <a:avLst/>
          </a:prstGeom>
          <a:noFill/>
        </p:spPr>
        <p:txBody>
          <a:bodyPr wrap="none" rtlCol="0">
            <a:spAutoFit/>
          </a:bodyPr>
          <a:lstStyle/>
          <a:p>
            <a:pPr algn="l"/>
            <a:r>
              <a:rPr lang="de-DE" sz="1867" dirty="0"/>
              <a:t>Asien</a:t>
            </a:r>
          </a:p>
        </p:txBody>
      </p:sp>
      <p:sp>
        <p:nvSpPr>
          <p:cNvPr id="10" name="Textfeld 9">
            <a:extLst>
              <a:ext uri="{FF2B5EF4-FFF2-40B4-BE49-F238E27FC236}">
                <a16:creationId xmlns:a16="http://schemas.microsoft.com/office/drawing/2014/main" id="{1CCD0053-0F1D-FC79-589A-C1589FE796B2}"/>
              </a:ext>
            </a:extLst>
          </p:cNvPr>
          <p:cNvSpPr txBox="1"/>
          <p:nvPr/>
        </p:nvSpPr>
        <p:spPr>
          <a:xfrm>
            <a:off x="861468" y="2002265"/>
            <a:ext cx="873316" cy="379656"/>
          </a:xfrm>
          <a:prstGeom prst="rect">
            <a:avLst/>
          </a:prstGeom>
          <a:noFill/>
        </p:spPr>
        <p:txBody>
          <a:bodyPr wrap="none" rtlCol="0">
            <a:spAutoFit/>
          </a:bodyPr>
          <a:lstStyle/>
          <a:p>
            <a:pPr algn="l"/>
            <a:r>
              <a:rPr lang="de-DE" sz="1867" dirty="0"/>
              <a:t>Europa</a:t>
            </a:r>
          </a:p>
        </p:txBody>
      </p:sp>
      <p:sp>
        <p:nvSpPr>
          <p:cNvPr id="27" name="Abgerundetes Rechteck 26">
            <a:extLst>
              <a:ext uri="{FF2B5EF4-FFF2-40B4-BE49-F238E27FC236}">
                <a16:creationId xmlns:a16="http://schemas.microsoft.com/office/drawing/2014/main" id="{2AEE6D18-ED21-CB1D-5519-FE2B6F5F44A7}"/>
              </a:ext>
            </a:extLst>
          </p:cNvPr>
          <p:cNvSpPr/>
          <p:nvPr/>
        </p:nvSpPr>
        <p:spPr>
          <a:xfrm>
            <a:off x="5194891" y="5526349"/>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8" name="Textfeld 27">
            <a:extLst>
              <a:ext uri="{FF2B5EF4-FFF2-40B4-BE49-F238E27FC236}">
                <a16:creationId xmlns:a16="http://schemas.microsoft.com/office/drawing/2014/main" id="{5F39B07C-D12A-5546-0520-2C2B7FFE835C}"/>
              </a:ext>
            </a:extLst>
          </p:cNvPr>
          <p:cNvSpPr txBox="1"/>
          <p:nvPr/>
        </p:nvSpPr>
        <p:spPr>
          <a:xfrm>
            <a:off x="5194891" y="5559386"/>
            <a:ext cx="705925" cy="451342"/>
          </a:xfrm>
          <a:prstGeom prst="rect">
            <a:avLst/>
          </a:prstGeom>
          <a:noFill/>
          <a:ln>
            <a:noFill/>
          </a:ln>
        </p:spPr>
        <p:txBody>
          <a:bodyPr wrap="square" lIns="0" tIns="0" rIns="0" bIns="0" rtlCol="0">
            <a:spAutoFit/>
          </a:bodyPr>
          <a:lstStyle/>
          <a:p>
            <a:pPr algn="ctr"/>
            <a:r>
              <a:rPr lang="de-DE" sz="1600" dirty="0">
                <a:solidFill>
                  <a:schemeClr val="bg1"/>
                </a:solidFill>
              </a:rPr>
              <a:t>MT</a:t>
            </a:r>
          </a:p>
          <a:p>
            <a:pPr algn="ctr"/>
            <a:r>
              <a:rPr lang="de-DE" sz="1333" dirty="0">
                <a:solidFill>
                  <a:schemeClr val="bg1"/>
                </a:solidFill>
              </a:rPr>
              <a:t>Google</a:t>
            </a:r>
            <a:endParaRPr lang="de-DE" sz="1867" dirty="0">
              <a:solidFill>
                <a:schemeClr val="bg1"/>
              </a:solidFill>
            </a:endParaRPr>
          </a:p>
        </p:txBody>
      </p:sp>
      <p:sp>
        <p:nvSpPr>
          <p:cNvPr id="34" name="Abgerundetes Rechteck 33">
            <a:extLst>
              <a:ext uri="{FF2B5EF4-FFF2-40B4-BE49-F238E27FC236}">
                <a16:creationId xmlns:a16="http://schemas.microsoft.com/office/drawing/2014/main" id="{6BBF0748-2238-A3F7-13AF-769967133B84}"/>
              </a:ext>
            </a:extLst>
          </p:cNvPr>
          <p:cNvSpPr/>
          <p:nvPr/>
        </p:nvSpPr>
        <p:spPr>
          <a:xfrm>
            <a:off x="10248466" y="3292171"/>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35" name="Textfeld 34">
            <a:extLst>
              <a:ext uri="{FF2B5EF4-FFF2-40B4-BE49-F238E27FC236}">
                <a16:creationId xmlns:a16="http://schemas.microsoft.com/office/drawing/2014/main" id="{D68A9880-4E11-2362-087B-B4E3AEA19663}"/>
              </a:ext>
            </a:extLst>
          </p:cNvPr>
          <p:cNvSpPr txBox="1"/>
          <p:nvPr/>
        </p:nvSpPr>
        <p:spPr>
          <a:xfrm>
            <a:off x="10248466" y="3324810"/>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PaLM</a:t>
            </a:r>
            <a:r>
              <a:rPr lang="de-DE" sz="1600" dirty="0">
                <a:solidFill>
                  <a:schemeClr val="bg1"/>
                </a:solidFill>
              </a:rPr>
              <a:t>-E</a:t>
            </a:r>
          </a:p>
          <a:p>
            <a:pPr algn="ctr"/>
            <a:r>
              <a:rPr lang="de-DE" sz="1333" dirty="0">
                <a:solidFill>
                  <a:schemeClr val="bg1"/>
                </a:solidFill>
              </a:rPr>
              <a:t>Google</a:t>
            </a:r>
            <a:endParaRPr lang="de-DE" sz="1867" dirty="0">
              <a:solidFill>
                <a:schemeClr val="bg1"/>
              </a:solidFill>
            </a:endParaRPr>
          </a:p>
        </p:txBody>
      </p:sp>
      <p:sp>
        <p:nvSpPr>
          <p:cNvPr id="37" name="Abgerundetes Rechteck 36">
            <a:extLst>
              <a:ext uri="{FF2B5EF4-FFF2-40B4-BE49-F238E27FC236}">
                <a16:creationId xmlns:a16="http://schemas.microsoft.com/office/drawing/2014/main" id="{68CF501B-2C67-0E9F-82F8-1836733590EA}"/>
              </a:ext>
            </a:extLst>
          </p:cNvPr>
          <p:cNvSpPr/>
          <p:nvPr/>
        </p:nvSpPr>
        <p:spPr>
          <a:xfrm>
            <a:off x="10282400" y="1072694"/>
            <a:ext cx="705925" cy="484044"/>
          </a:xfrm>
          <a:prstGeom prst="roundRect">
            <a:avLst/>
          </a:prstGeom>
          <a:solidFill>
            <a:srgbClr val="C28E0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38" name="Textfeld 37">
            <a:extLst>
              <a:ext uri="{FF2B5EF4-FFF2-40B4-BE49-F238E27FC236}">
                <a16:creationId xmlns:a16="http://schemas.microsoft.com/office/drawing/2014/main" id="{08284D52-EE67-5CD3-00FA-CBD464669999}"/>
              </a:ext>
            </a:extLst>
          </p:cNvPr>
          <p:cNvSpPr txBox="1"/>
          <p:nvPr/>
        </p:nvSpPr>
        <p:spPr>
          <a:xfrm>
            <a:off x="10282400" y="1105333"/>
            <a:ext cx="705925" cy="451342"/>
          </a:xfrm>
          <a:prstGeom prst="rect">
            <a:avLst/>
          </a:prstGeom>
          <a:noFill/>
          <a:ln>
            <a:noFill/>
          </a:ln>
        </p:spPr>
        <p:txBody>
          <a:bodyPr wrap="square" lIns="0" tIns="0" rIns="0" bIns="0" rtlCol="0">
            <a:spAutoFit/>
          </a:bodyPr>
          <a:lstStyle/>
          <a:p>
            <a:pPr algn="ctr"/>
            <a:r>
              <a:rPr lang="de-DE" sz="1600" dirty="0" err="1">
                <a:solidFill>
                  <a:schemeClr val="bg1"/>
                </a:solidFill>
              </a:rPr>
              <a:t>LLaMA</a:t>
            </a:r>
            <a:endParaRPr lang="de-DE" sz="1600" dirty="0">
              <a:solidFill>
                <a:schemeClr val="bg1"/>
              </a:solidFill>
            </a:endParaRPr>
          </a:p>
          <a:p>
            <a:pPr algn="ctr"/>
            <a:r>
              <a:rPr lang="de-DE" sz="1333" dirty="0" err="1">
                <a:solidFill>
                  <a:schemeClr val="bg1"/>
                </a:solidFill>
              </a:rPr>
              <a:t>Meta</a:t>
            </a:r>
            <a:endParaRPr lang="de-DE" sz="1867" dirty="0">
              <a:solidFill>
                <a:schemeClr val="bg1"/>
              </a:solidFill>
            </a:endParaRPr>
          </a:p>
        </p:txBody>
      </p:sp>
    </p:spTree>
    <p:extLst>
      <p:ext uri="{BB962C8B-B14F-4D97-AF65-F5344CB8AC3E}">
        <p14:creationId xmlns:p14="http://schemas.microsoft.com/office/powerpoint/2010/main" val="3570059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EB4F64AA-AB42-A54C-B250-A3E4D9D68B74}"/>
              </a:ext>
            </a:extLst>
          </p:cNvPr>
          <p:cNvSpPr/>
          <p:nvPr/>
        </p:nvSpPr>
        <p:spPr>
          <a:xfrm>
            <a:off x="164216" y="667453"/>
            <a:ext cx="11842547" cy="5794819"/>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5" dirty="0">
              <a:solidFill>
                <a:schemeClr val="bg1"/>
              </a:solidFill>
            </a:endParaRPr>
          </a:p>
        </p:txBody>
      </p:sp>
      <p:sp>
        <p:nvSpPr>
          <p:cNvPr id="7" name="Titel 3">
            <a:extLst>
              <a:ext uri="{FF2B5EF4-FFF2-40B4-BE49-F238E27FC236}">
                <a16:creationId xmlns:a16="http://schemas.microsoft.com/office/drawing/2014/main" id="{684DF120-B556-8383-4B29-8473916AFDD5}"/>
              </a:ext>
            </a:extLst>
          </p:cNvPr>
          <p:cNvSpPr txBox="1">
            <a:spLocks/>
          </p:cNvSpPr>
          <p:nvPr/>
        </p:nvSpPr>
        <p:spPr>
          <a:xfrm>
            <a:off x="164216" y="-6050"/>
            <a:ext cx="11174755" cy="498276"/>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t>Aktuelle Einsatzgebiete der generativen KI</a:t>
            </a:r>
          </a:p>
        </p:txBody>
      </p:sp>
      <p:sp>
        <p:nvSpPr>
          <p:cNvPr id="65" name="Textfeld 64">
            <a:extLst>
              <a:ext uri="{FF2B5EF4-FFF2-40B4-BE49-F238E27FC236}">
                <a16:creationId xmlns:a16="http://schemas.microsoft.com/office/drawing/2014/main" id="{69B1F06B-68F8-2519-2209-69DEB33CC299}"/>
              </a:ext>
            </a:extLst>
          </p:cNvPr>
          <p:cNvSpPr txBox="1"/>
          <p:nvPr/>
        </p:nvSpPr>
        <p:spPr>
          <a:xfrm>
            <a:off x="10287206" y="6522020"/>
            <a:ext cx="1835759" cy="318100"/>
          </a:xfrm>
          <a:prstGeom prst="rect">
            <a:avLst/>
          </a:prstGeom>
          <a:noFill/>
        </p:spPr>
        <p:txBody>
          <a:bodyPr wrap="none" rtlCol="0">
            <a:spAutoFit/>
          </a:bodyPr>
          <a:lstStyle/>
          <a:p>
            <a:pPr algn="l"/>
            <a:r>
              <a:rPr lang="de-DE" sz="1467" dirty="0"/>
              <a:t>Quelle: Gartner 2023 </a:t>
            </a:r>
          </a:p>
        </p:txBody>
      </p:sp>
      <p:graphicFrame>
        <p:nvGraphicFramePr>
          <p:cNvPr id="15" name="Diagramm 14">
            <a:extLst>
              <a:ext uri="{FF2B5EF4-FFF2-40B4-BE49-F238E27FC236}">
                <a16:creationId xmlns:a16="http://schemas.microsoft.com/office/drawing/2014/main" id="{CBF5BDDE-31D5-378B-7812-B793D0D38C7F}"/>
              </a:ext>
            </a:extLst>
          </p:cNvPr>
          <p:cNvGraphicFramePr/>
          <p:nvPr>
            <p:extLst>
              <p:ext uri="{D42A27DB-BD31-4B8C-83A1-F6EECF244321}">
                <p14:modId xmlns:p14="http://schemas.microsoft.com/office/powerpoint/2010/main" val="3677906056"/>
              </p:ext>
            </p:extLst>
          </p:nvPr>
        </p:nvGraphicFramePr>
        <p:xfrm>
          <a:off x="201906" y="729355"/>
          <a:ext cx="11804857" cy="5677239"/>
        </p:xfrm>
        <a:graphic>
          <a:graphicData uri="http://schemas.openxmlformats.org/drawingml/2006/chart">
            <c:chart xmlns:c="http://schemas.openxmlformats.org/drawingml/2006/chart" xmlns:r="http://schemas.openxmlformats.org/officeDocument/2006/relationships" r:id="rId3"/>
          </a:graphicData>
        </a:graphic>
      </p:graphicFrame>
      <p:grpSp>
        <p:nvGrpSpPr>
          <p:cNvPr id="66" name="Gruppieren 65">
            <a:extLst>
              <a:ext uri="{FF2B5EF4-FFF2-40B4-BE49-F238E27FC236}">
                <a16:creationId xmlns:a16="http://schemas.microsoft.com/office/drawing/2014/main" id="{E3B06066-F680-4679-3CC2-BC3994F9218A}"/>
              </a:ext>
            </a:extLst>
          </p:cNvPr>
          <p:cNvGrpSpPr/>
          <p:nvPr/>
        </p:nvGrpSpPr>
        <p:grpSpPr>
          <a:xfrm>
            <a:off x="9195124" y="965887"/>
            <a:ext cx="2325393" cy="379656"/>
            <a:chOff x="6884718" y="794157"/>
            <a:chExt cx="1744045" cy="284742"/>
          </a:xfrm>
        </p:grpSpPr>
        <p:sp>
          <p:nvSpPr>
            <p:cNvPr id="30" name="Oval 29">
              <a:extLst>
                <a:ext uri="{FF2B5EF4-FFF2-40B4-BE49-F238E27FC236}">
                  <a16:creationId xmlns:a16="http://schemas.microsoft.com/office/drawing/2014/main" id="{EAA85AD8-356D-E464-210D-A97F345B543E}"/>
                </a:ext>
              </a:extLst>
            </p:cNvPr>
            <p:cNvSpPr/>
            <p:nvPr/>
          </p:nvSpPr>
          <p:spPr>
            <a:xfrm>
              <a:off x="6884718" y="829292"/>
              <a:ext cx="255320" cy="237506"/>
            </a:xfrm>
            <a:prstGeom prst="ellipse">
              <a:avLst/>
            </a:prstGeom>
            <a:solidFill>
              <a:srgbClr val="8F6E3B"/>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3" name="Textfeld 32">
              <a:extLst>
                <a:ext uri="{FF2B5EF4-FFF2-40B4-BE49-F238E27FC236}">
                  <a16:creationId xmlns:a16="http://schemas.microsoft.com/office/drawing/2014/main" id="{E6920295-226B-F859-47E7-D60419BF92BE}"/>
                </a:ext>
              </a:extLst>
            </p:cNvPr>
            <p:cNvSpPr txBox="1"/>
            <p:nvPr/>
          </p:nvSpPr>
          <p:spPr>
            <a:xfrm>
              <a:off x="7140038" y="794157"/>
              <a:ext cx="1488725" cy="284742"/>
            </a:xfrm>
            <a:prstGeom prst="rect">
              <a:avLst/>
            </a:prstGeom>
            <a:noFill/>
          </p:spPr>
          <p:txBody>
            <a:bodyPr wrap="none" rtlCol="0">
              <a:spAutoFit/>
            </a:bodyPr>
            <a:lstStyle/>
            <a:p>
              <a:pPr algn="l"/>
              <a:r>
                <a:rPr lang="de-DE" sz="1867" dirty="0"/>
                <a:t>Kundenfunktionen</a:t>
              </a:r>
            </a:p>
          </p:txBody>
        </p:sp>
      </p:grpSp>
      <p:grpSp>
        <p:nvGrpSpPr>
          <p:cNvPr id="67" name="Gruppieren 66">
            <a:extLst>
              <a:ext uri="{FF2B5EF4-FFF2-40B4-BE49-F238E27FC236}">
                <a16:creationId xmlns:a16="http://schemas.microsoft.com/office/drawing/2014/main" id="{02625226-8506-076D-E84F-BCB5E677ABC8}"/>
              </a:ext>
            </a:extLst>
          </p:cNvPr>
          <p:cNvGrpSpPr/>
          <p:nvPr/>
        </p:nvGrpSpPr>
        <p:grpSpPr>
          <a:xfrm>
            <a:off x="9195125" y="1464230"/>
            <a:ext cx="1856548" cy="379656"/>
            <a:chOff x="6884718" y="1150791"/>
            <a:chExt cx="1392411" cy="284742"/>
          </a:xfrm>
        </p:grpSpPr>
        <p:sp>
          <p:nvSpPr>
            <p:cNvPr id="28" name="Oval 27">
              <a:extLst>
                <a:ext uri="{FF2B5EF4-FFF2-40B4-BE49-F238E27FC236}">
                  <a16:creationId xmlns:a16="http://schemas.microsoft.com/office/drawing/2014/main" id="{B6BC88A4-C97C-627E-07D2-42C8BF236435}"/>
                </a:ext>
              </a:extLst>
            </p:cNvPr>
            <p:cNvSpPr/>
            <p:nvPr/>
          </p:nvSpPr>
          <p:spPr>
            <a:xfrm>
              <a:off x="6884718" y="1185926"/>
              <a:ext cx="255320" cy="237506"/>
            </a:xfrm>
            <a:prstGeom prst="ellipse">
              <a:avLst/>
            </a:prstGeom>
            <a:solidFill>
              <a:srgbClr val="F2C95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34" name="Textfeld 33">
              <a:extLst>
                <a:ext uri="{FF2B5EF4-FFF2-40B4-BE49-F238E27FC236}">
                  <a16:creationId xmlns:a16="http://schemas.microsoft.com/office/drawing/2014/main" id="{4928F0D3-FE15-EA61-7EB5-C820C060AA5C}"/>
                </a:ext>
              </a:extLst>
            </p:cNvPr>
            <p:cNvSpPr txBox="1"/>
            <p:nvPr/>
          </p:nvSpPr>
          <p:spPr>
            <a:xfrm>
              <a:off x="7140038" y="1150791"/>
              <a:ext cx="1137091" cy="284742"/>
            </a:xfrm>
            <a:prstGeom prst="rect">
              <a:avLst/>
            </a:prstGeom>
            <a:noFill/>
          </p:spPr>
          <p:txBody>
            <a:bodyPr wrap="none" rtlCol="0">
              <a:spAutoFit/>
            </a:bodyPr>
            <a:lstStyle/>
            <a:p>
              <a:pPr algn="l"/>
              <a:r>
                <a:rPr lang="de-DE" sz="1867" dirty="0"/>
                <a:t>IT-Funktionen</a:t>
              </a:r>
            </a:p>
          </p:txBody>
        </p:sp>
      </p:grpSp>
      <p:grpSp>
        <p:nvGrpSpPr>
          <p:cNvPr id="68" name="Gruppieren 67">
            <a:extLst>
              <a:ext uri="{FF2B5EF4-FFF2-40B4-BE49-F238E27FC236}">
                <a16:creationId xmlns:a16="http://schemas.microsoft.com/office/drawing/2014/main" id="{19DE23EF-5CB3-B48A-43F2-7C912509359E}"/>
              </a:ext>
            </a:extLst>
          </p:cNvPr>
          <p:cNvGrpSpPr/>
          <p:nvPr/>
        </p:nvGrpSpPr>
        <p:grpSpPr>
          <a:xfrm>
            <a:off x="9195123" y="1962571"/>
            <a:ext cx="2383487" cy="379656"/>
            <a:chOff x="6884718" y="1541670"/>
            <a:chExt cx="1787615" cy="284742"/>
          </a:xfrm>
        </p:grpSpPr>
        <p:sp>
          <p:nvSpPr>
            <p:cNvPr id="48" name="Oval 47">
              <a:extLst>
                <a:ext uri="{FF2B5EF4-FFF2-40B4-BE49-F238E27FC236}">
                  <a16:creationId xmlns:a16="http://schemas.microsoft.com/office/drawing/2014/main" id="{32697886-69AA-7D96-0291-A2A4BA497C79}"/>
                </a:ext>
              </a:extLst>
            </p:cNvPr>
            <p:cNvSpPr/>
            <p:nvPr/>
          </p:nvSpPr>
          <p:spPr>
            <a:xfrm>
              <a:off x="6884718" y="1576805"/>
              <a:ext cx="255320" cy="237506"/>
            </a:xfrm>
            <a:prstGeom prst="ellipse">
              <a:avLst/>
            </a:prstGeom>
            <a:solidFill>
              <a:srgbClr val="D0A346"/>
            </a:solidFill>
            <a:ln>
              <a:no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63" name="Textfeld 62">
              <a:extLst>
                <a:ext uri="{FF2B5EF4-FFF2-40B4-BE49-F238E27FC236}">
                  <a16:creationId xmlns:a16="http://schemas.microsoft.com/office/drawing/2014/main" id="{C8040B7B-FA34-1838-5319-46AE1F37A683}"/>
                </a:ext>
              </a:extLst>
            </p:cNvPr>
            <p:cNvSpPr txBox="1"/>
            <p:nvPr/>
          </p:nvSpPr>
          <p:spPr>
            <a:xfrm>
              <a:off x="7140038" y="1541670"/>
              <a:ext cx="1532295" cy="284742"/>
            </a:xfrm>
            <a:prstGeom prst="rect">
              <a:avLst/>
            </a:prstGeom>
            <a:noFill/>
          </p:spPr>
          <p:txBody>
            <a:bodyPr wrap="none" rtlCol="0">
              <a:spAutoFit/>
            </a:bodyPr>
            <a:lstStyle/>
            <a:p>
              <a:pPr algn="l"/>
              <a:r>
                <a:rPr lang="de-DE" sz="1867" dirty="0"/>
                <a:t>Andere Funktionen</a:t>
              </a:r>
            </a:p>
          </p:txBody>
        </p:sp>
      </p:grpSp>
      <p:cxnSp>
        <p:nvCxnSpPr>
          <p:cNvPr id="4" name="Gewinkelte Verbindung 3">
            <a:extLst>
              <a:ext uri="{FF2B5EF4-FFF2-40B4-BE49-F238E27FC236}">
                <a16:creationId xmlns:a16="http://schemas.microsoft.com/office/drawing/2014/main" id="{90B15638-0EE6-4156-60F4-CB9F45C9F52E}"/>
              </a:ext>
            </a:extLst>
          </p:cNvPr>
          <p:cNvCxnSpPr>
            <a:cxnSpLocks/>
          </p:cNvCxnSpPr>
          <p:nvPr/>
        </p:nvCxnSpPr>
        <p:spPr>
          <a:xfrm flipH="1" flipV="1">
            <a:off x="425548" y="6661195"/>
            <a:ext cx="213066" cy="178925"/>
          </a:xfrm>
          <a:prstGeom prst="bentConnector3">
            <a:avLst>
              <a:gd name="adj1" fmla="val 104166"/>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79715A93-1130-126C-95C5-D6547B332993}"/>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Tree>
    <p:extLst>
      <p:ext uri="{BB962C8B-B14F-4D97-AF65-F5344CB8AC3E}">
        <p14:creationId xmlns:p14="http://schemas.microsoft.com/office/powerpoint/2010/main" val="381273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EB4F64AA-AB42-A54C-B250-A3E4D9D68B74}"/>
              </a:ext>
            </a:extLst>
          </p:cNvPr>
          <p:cNvSpPr/>
          <p:nvPr/>
        </p:nvSpPr>
        <p:spPr>
          <a:xfrm>
            <a:off x="164216" y="900844"/>
            <a:ext cx="11842547" cy="5465511"/>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15" dirty="0">
              <a:solidFill>
                <a:schemeClr val="bg1"/>
              </a:solidFill>
            </a:endParaRPr>
          </a:p>
        </p:txBody>
      </p:sp>
      <p:sp>
        <p:nvSpPr>
          <p:cNvPr id="7" name="Titel 3">
            <a:extLst>
              <a:ext uri="{FF2B5EF4-FFF2-40B4-BE49-F238E27FC236}">
                <a16:creationId xmlns:a16="http://schemas.microsoft.com/office/drawing/2014/main" id="{684DF120-B556-8383-4B29-8473916AFDD5}"/>
              </a:ext>
            </a:extLst>
          </p:cNvPr>
          <p:cNvSpPr txBox="1">
            <a:spLocks/>
          </p:cNvSpPr>
          <p:nvPr/>
        </p:nvSpPr>
        <p:spPr>
          <a:xfrm>
            <a:off x="164216" y="-6050"/>
            <a:ext cx="11174755" cy="498276"/>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t>Einsatzfelder für generative KI in 3 bis 5 Jahren</a:t>
            </a:r>
          </a:p>
        </p:txBody>
      </p:sp>
      <p:sp>
        <p:nvSpPr>
          <p:cNvPr id="65" name="Textfeld 64">
            <a:extLst>
              <a:ext uri="{FF2B5EF4-FFF2-40B4-BE49-F238E27FC236}">
                <a16:creationId xmlns:a16="http://schemas.microsoft.com/office/drawing/2014/main" id="{69B1F06B-68F8-2519-2209-69DEB33CC299}"/>
              </a:ext>
            </a:extLst>
          </p:cNvPr>
          <p:cNvSpPr txBox="1"/>
          <p:nvPr/>
        </p:nvSpPr>
        <p:spPr>
          <a:xfrm>
            <a:off x="8397799" y="6522020"/>
            <a:ext cx="3725700" cy="318100"/>
          </a:xfrm>
          <a:prstGeom prst="rect">
            <a:avLst/>
          </a:prstGeom>
          <a:noFill/>
        </p:spPr>
        <p:txBody>
          <a:bodyPr wrap="none" rtlCol="0">
            <a:spAutoFit/>
          </a:bodyPr>
          <a:lstStyle/>
          <a:p>
            <a:pPr algn="l"/>
            <a:r>
              <a:rPr lang="de-DE" sz="1467" dirty="0"/>
              <a:t>Quelle: Stefano </a:t>
            </a:r>
            <a:r>
              <a:rPr lang="de-DE" sz="1467" dirty="0" err="1"/>
              <a:t>Puntoni</a:t>
            </a:r>
            <a:r>
              <a:rPr lang="de-DE" sz="1467" dirty="0"/>
              <a:t> / GBK Collective 2023 </a:t>
            </a:r>
          </a:p>
        </p:txBody>
      </p:sp>
      <p:graphicFrame>
        <p:nvGraphicFramePr>
          <p:cNvPr id="15" name="Diagramm 14">
            <a:extLst>
              <a:ext uri="{FF2B5EF4-FFF2-40B4-BE49-F238E27FC236}">
                <a16:creationId xmlns:a16="http://schemas.microsoft.com/office/drawing/2014/main" id="{CBF5BDDE-31D5-378B-7812-B793D0D38C7F}"/>
              </a:ext>
            </a:extLst>
          </p:cNvPr>
          <p:cNvGraphicFramePr/>
          <p:nvPr>
            <p:extLst>
              <p:ext uri="{D42A27DB-BD31-4B8C-83A1-F6EECF244321}">
                <p14:modId xmlns:p14="http://schemas.microsoft.com/office/powerpoint/2010/main" val="2030767576"/>
              </p:ext>
            </p:extLst>
          </p:nvPr>
        </p:nvGraphicFramePr>
        <p:xfrm>
          <a:off x="183060" y="622709"/>
          <a:ext cx="11804857" cy="56772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a:extLst>
              <a:ext uri="{FF2B5EF4-FFF2-40B4-BE49-F238E27FC236}">
                <a16:creationId xmlns:a16="http://schemas.microsoft.com/office/drawing/2014/main" id="{0CB451C9-D459-D8D5-B268-FA20831E1B26}"/>
              </a:ext>
            </a:extLst>
          </p:cNvPr>
          <p:cNvSpPr txBox="1"/>
          <p:nvPr/>
        </p:nvSpPr>
        <p:spPr>
          <a:xfrm>
            <a:off x="9036453" y="30035"/>
            <a:ext cx="3225883" cy="830997"/>
          </a:xfrm>
          <a:prstGeom prst="rect">
            <a:avLst/>
          </a:prstGeom>
          <a:noFill/>
        </p:spPr>
        <p:txBody>
          <a:bodyPr wrap="none" rtlCol="0">
            <a:spAutoFit/>
          </a:bodyPr>
          <a:lstStyle/>
          <a:p>
            <a:pPr algn="l"/>
            <a:r>
              <a:rPr lang="de-DE" sz="1600" dirty="0"/>
              <a:t>Umfrage unter 672 Führungskräften </a:t>
            </a:r>
            <a:br>
              <a:rPr lang="de-DE" sz="1600" dirty="0"/>
            </a:br>
            <a:r>
              <a:rPr lang="de-DE" sz="1600" dirty="0"/>
              <a:t>in Unternehmen mit mehr als </a:t>
            </a:r>
            <a:br>
              <a:rPr lang="de-DE" sz="1600" dirty="0"/>
            </a:br>
            <a:r>
              <a:rPr lang="de-DE" sz="1600" dirty="0"/>
              <a:t>50 Mio. Dollar Umsatz</a:t>
            </a:r>
          </a:p>
        </p:txBody>
      </p:sp>
      <p:graphicFrame>
        <p:nvGraphicFramePr>
          <p:cNvPr id="12" name="Diagramm 11">
            <a:extLst>
              <a:ext uri="{FF2B5EF4-FFF2-40B4-BE49-F238E27FC236}">
                <a16:creationId xmlns:a16="http://schemas.microsoft.com/office/drawing/2014/main" id="{D0C7DAB6-6B67-B301-2BF8-FB9D5FE9B24C}"/>
              </a:ext>
            </a:extLst>
          </p:cNvPr>
          <p:cNvGraphicFramePr/>
          <p:nvPr>
            <p:extLst>
              <p:ext uri="{D42A27DB-BD31-4B8C-83A1-F6EECF244321}">
                <p14:modId xmlns:p14="http://schemas.microsoft.com/office/powerpoint/2010/main" val="1679111475"/>
              </p:ext>
            </p:extLst>
          </p:nvPr>
        </p:nvGraphicFramePr>
        <p:xfrm>
          <a:off x="164215" y="979408"/>
          <a:ext cx="11825879" cy="539533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a:extLst>
              <a:ext uri="{FF2B5EF4-FFF2-40B4-BE49-F238E27FC236}">
                <a16:creationId xmlns:a16="http://schemas.microsoft.com/office/drawing/2014/main" id="{79EF434B-9561-3570-26B3-06854A4E43EA}"/>
              </a:ext>
            </a:extLst>
          </p:cNvPr>
          <p:cNvSpPr txBox="1"/>
          <p:nvPr/>
        </p:nvSpPr>
        <p:spPr>
          <a:xfrm>
            <a:off x="71426" y="6538040"/>
            <a:ext cx="4900444" cy="297454"/>
          </a:xfrm>
          <a:prstGeom prst="rect">
            <a:avLst/>
          </a:prstGeom>
          <a:noFill/>
        </p:spPr>
        <p:txBody>
          <a:bodyPr wrap="none" rtlCol="0">
            <a:spAutoFit/>
          </a:bodyPr>
          <a:lstStyle/>
          <a:p>
            <a:r>
              <a:rPr lang="de-DE" sz="1333" dirty="0">
                <a:solidFill>
                  <a:schemeClr val="tx1">
                    <a:lumMod val="65000"/>
                    <a:lumOff val="35000"/>
                  </a:schemeClr>
                </a:solidFill>
              </a:rPr>
              <a:t>© Copyright Dr. Holger Schmidt | </a:t>
            </a:r>
            <a:r>
              <a:rPr lang="de-DE" sz="1333" dirty="0" err="1">
                <a:solidFill>
                  <a:schemeClr val="tx1">
                    <a:lumMod val="65000"/>
                    <a:lumOff val="35000"/>
                  </a:schemeClr>
                </a:solidFill>
              </a:rPr>
              <a:t>Netzoekonom.de</a:t>
            </a:r>
            <a:r>
              <a:rPr lang="de-DE" sz="1333" dirty="0">
                <a:solidFill>
                  <a:schemeClr val="tx1">
                    <a:lumMod val="65000"/>
                    <a:lumOff val="35000"/>
                  </a:schemeClr>
                </a:solidFill>
              </a:rPr>
              <a:t> | TU Darmstadt  </a:t>
            </a:r>
          </a:p>
        </p:txBody>
      </p:sp>
    </p:spTree>
    <p:extLst>
      <p:ext uri="{BB962C8B-B14F-4D97-AF65-F5344CB8AC3E}">
        <p14:creationId xmlns:p14="http://schemas.microsoft.com/office/powerpoint/2010/main" val="143057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a:extLst>
              <a:ext uri="{FF2B5EF4-FFF2-40B4-BE49-F238E27FC236}">
                <a16:creationId xmlns:a16="http://schemas.microsoft.com/office/drawing/2014/main" id="{6AB11E4F-AE39-D047-80FC-989886E670F1}"/>
              </a:ext>
            </a:extLst>
          </p:cNvPr>
          <p:cNvSpPr/>
          <p:nvPr/>
        </p:nvSpPr>
        <p:spPr>
          <a:xfrm>
            <a:off x="247968" y="1025053"/>
            <a:ext cx="11708064" cy="5436375"/>
          </a:xfrm>
          <a:prstGeom prst="roundRect">
            <a:avLst>
              <a:gd name="adj" fmla="val 1487"/>
            </a:avLst>
          </a:prstGeom>
          <a:solidFill>
            <a:schemeClr val="bg1"/>
          </a:solidFill>
          <a:ln w="19050">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sp>
        <p:nvSpPr>
          <p:cNvPr id="2" name="Textfeld 1">
            <a:extLst>
              <a:ext uri="{FF2B5EF4-FFF2-40B4-BE49-F238E27FC236}">
                <a16:creationId xmlns:a16="http://schemas.microsoft.com/office/drawing/2014/main" id="{FF62D65E-90F4-DD4C-A54E-651079DDC1CA}"/>
              </a:ext>
            </a:extLst>
          </p:cNvPr>
          <p:cNvSpPr txBox="1"/>
          <p:nvPr/>
        </p:nvSpPr>
        <p:spPr>
          <a:xfrm>
            <a:off x="497657" y="2397948"/>
            <a:ext cx="8711744" cy="2062103"/>
          </a:xfrm>
          <a:prstGeom prst="rect">
            <a:avLst/>
          </a:prstGeom>
          <a:noFill/>
        </p:spPr>
        <p:txBody>
          <a:bodyPr wrap="none" rtlCol="0">
            <a:spAutoFit/>
          </a:bodyPr>
          <a:lstStyle/>
          <a:p>
            <a:pPr>
              <a:spcAft>
                <a:spcPts val="1600"/>
              </a:spcAft>
            </a:pPr>
            <a:r>
              <a:rPr lang="de-DE" sz="6400" dirty="0">
                <a:solidFill>
                  <a:srgbClr val="94723D"/>
                </a:solidFill>
              </a:rPr>
              <a:t>Generative KI als nächste </a:t>
            </a:r>
            <a:br>
              <a:rPr lang="de-DE" sz="6400" dirty="0">
                <a:solidFill>
                  <a:srgbClr val="94723D"/>
                </a:solidFill>
              </a:rPr>
            </a:br>
            <a:r>
              <a:rPr lang="de-DE" sz="6400" dirty="0">
                <a:solidFill>
                  <a:srgbClr val="94723D"/>
                </a:solidFill>
              </a:rPr>
              <a:t>große Basistechnologie</a:t>
            </a:r>
          </a:p>
        </p:txBody>
      </p:sp>
    </p:spTree>
    <p:extLst>
      <p:ext uri="{BB962C8B-B14F-4D97-AF65-F5344CB8AC3E}">
        <p14:creationId xmlns:p14="http://schemas.microsoft.com/office/powerpoint/2010/main" val="3864597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el 3">
            <a:extLst>
              <a:ext uri="{FF2B5EF4-FFF2-40B4-BE49-F238E27FC236}">
                <a16:creationId xmlns:a16="http://schemas.microsoft.com/office/drawing/2014/main" id="{7CE6ED78-7CF3-E642-8762-29FFCAD81BE7}"/>
              </a:ext>
            </a:extLst>
          </p:cNvPr>
          <p:cNvSpPr txBox="1">
            <a:spLocks/>
          </p:cNvSpPr>
          <p:nvPr/>
        </p:nvSpPr>
        <p:spPr>
          <a:xfrm>
            <a:off x="240001" y="1"/>
            <a:ext cx="11235751" cy="885825"/>
          </a:xfrm>
          <a:prstGeom prst="rect">
            <a:avLst/>
          </a:prstGeom>
        </p:spPr>
        <p:txBody>
          <a:bodyPr lIns="0" tIns="0" rIns="0" bIns="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30000"/>
              </a:lnSpc>
            </a:pPr>
            <a:r>
              <a:rPr lang="de-DE" altLang="de-DE" sz="3733" dirty="0">
                <a:cs typeface="Calibri" panose="020F0502020204030204" pitchFamily="34" charset="0"/>
              </a:rPr>
              <a:t>KI als General Purpose Technology (Basistechnologie)</a:t>
            </a:r>
          </a:p>
        </p:txBody>
      </p:sp>
      <p:sp>
        <p:nvSpPr>
          <p:cNvPr id="8" name="Abgerundetes Rechteck 7">
            <a:extLst>
              <a:ext uri="{FF2B5EF4-FFF2-40B4-BE49-F238E27FC236}">
                <a16:creationId xmlns:a16="http://schemas.microsoft.com/office/drawing/2014/main" id="{A575BA6A-0989-0F4F-81B3-6578A0A3A87D}"/>
              </a:ext>
            </a:extLst>
          </p:cNvPr>
          <p:cNvSpPr/>
          <p:nvPr/>
        </p:nvSpPr>
        <p:spPr>
          <a:xfrm>
            <a:off x="241967" y="969520"/>
            <a:ext cx="11708064" cy="5436375"/>
          </a:xfrm>
          <a:prstGeom prst="roundRect">
            <a:avLst>
              <a:gd name="adj" fmla="val 1487"/>
            </a:avLst>
          </a:prstGeom>
          <a:solidFill>
            <a:schemeClr val="bg1"/>
          </a:solidFill>
          <a:ln>
            <a:solidFill>
              <a:schemeClr val="bg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bg1"/>
              </a:solidFill>
            </a:endParaRPr>
          </a:p>
        </p:txBody>
      </p:sp>
      <p:cxnSp>
        <p:nvCxnSpPr>
          <p:cNvPr id="3" name="Gerade Verbindung mit Pfeil 2">
            <a:extLst>
              <a:ext uri="{FF2B5EF4-FFF2-40B4-BE49-F238E27FC236}">
                <a16:creationId xmlns:a16="http://schemas.microsoft.com/office/drawing/2014/main" id="{153606C3-1F84-0332-DE5D-5D660A5A7C68}"/>
              </a:ext>
            </a:extLst>
          </p:cNvPr>
          <p:cNvCxnSpPr/>
          <p:nvPr/>
        </p:nvCxnSpPr>
        <p:spPr>
          <a:xfrm>
            <a:off x="490780" y="5805716"/>
            <a:ext cx="112104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F727A3E6-76AA-2293-CB66-661116F439E2}"/>
              </a:ext>
            </a:extLst>
          </p:cNvPr>
          <p:cNvSpPr txBox="1"/>
          <p:nvPr/>
        </p:nvSpPr>
        <p:spPr>
          <a:xfrm>
            <a:off x="588935" y="1196008"/>
            <a:ext cx="1758430" cy="379656"/>
          </a:xfrm>
          <a:prstGeom prst="rect">
            <a:avLst/>
          </a:prstGeom>
          <a:noFill/>
        </p:spPr>
        <p:txBody>
          <a:bodyPr wrap="none" rtlCol="0">
            <a:spAutoFit/>
          </a:bodyPr>
          <a:lstStyle/>
          <a:p>
            <a:pPr algn="l"/>
            <a:r>
              <a:rPr lang="de-DE" sz="1867" dirty="0"/>
              <a:t>Dampfmaschine</a:t>
            </a:r>
          </a:p>
        </p:txBody>
      </p:sp>
      <p:sp>
        <p:nvSpPr>
          <p:cNvPr id="5" name="Textfeld 4">
            <a:extLst>
              <a:ext uri="{FF2B5EF4-FFF2-40B4-BE49-F238E27FC236}">
                <a16:creationId xmlns:a16="http://schemas.microsoft.com/office/drawing/2014/main" id="{CFEA6795-AE54-9389-46B7-D1772BB3631B}"/>
              </a:ext>
            </a:extLst>
          </p:cNvPr>
          <p:cNvSpPr txBox="1"/>
          <p:nvPr/>
        </p:nvSpPr>
        <p:spPr>
          <a:xfrm>
            <a:off x="3272441" y="1196008"/>
            <a:ext cx="1220270" cy="379656"/>
          </a:xfrm>
          <a:prstGeom prst="rect">
            <a:avLst/>
          </a:prstGeom>
          <a:noFill/>
        </p:spPr>
        <p:txBody>
          <a:bodyPr wrap="none" rtlCol="0">
            <a:spAutoFit/>
          </a:bodyPr>
          <a:lstStyle/>
          <a:p>
            <a:pPr algn="l"/>
            <a:r>
              <a:rPr lang="de-DE" sz="1867" dirty="0"/>
              <a:t>Elektrizität</a:t>
            </a:r>
          </a:p>
        </p:txBody>
      </p:sp>
      <p:sp>
        <p:nvSpPr>
          <p:cNvPr id="6" name="Textfeld 5">
            <a:extLst>
              <a:ext uri="{FF2B5EF4-FFF2-40B4-BE49-F238E27FC236}">
                <a16:creationId xmlns:a16="http://schemas.microsoft.com/office/drawing/2014/main" id="{E9135D60-D0EF-195E-A3D5-0EA255FADE82}"/>
              </a:ext>
            </a:extLst>
          </p:cNvPr>
          <p:cNvSpPr txBox="1"/>
          <p:nvPr/>
        </p:nvSpPr>
        <p:spPr>
          <a:xfrm>
            <a:off x="5551189" y="1196008"/>
            <a:ext cx="1159933" cy="379656"/>
          </a:xfrm>
          <a:prstGeom prst="rect">
            <a:avLst/>
          </a:prstGeom>
          <a:noFill/>
        </p:spPr>
        <p:txBody>
          <a:bodyPr wrap="none" rtlCol="0">
            <a:spAutoFit/>
          </a:bodyPr>
          <a:lstStyle/>
          <a:p>
            <a:pPr algn="l"/>
            <a:r>
              <a:rPr lang="de-DE" sz="1867" dirty="0"/>
              <a:t>Computer</a:t>
            </a:r>
          </a:p>
        </p:txBody>
      </p:sp>
      <p:sp>
        <p:nvSpPr>
          <p:cNvPr id="11" name="Textfeld 10">
            <a:extLst>
              <a:ext uri="{FF2B5EF4-FFF2-40B4-BE49-F238E27FC236}">
                <a16:creationId xmlns:a16="http://schemas.microsoft.com/office/drawing/2014/main" id="{FC15C26A-4687-150C-F79A-439FAC9804B5}"/>
              </a:ext>
            </a:extLst>
          </p:cNvPr>
          <p:cNvSpPr txBox="1"/>
          <p:nvPr/>
        </p:nvSpPr>
        <p:spPr>
          <a:xfrm>
            <a:off x="7653369" y="1196008"/>
            <a:ext cx="1812035" cy="379656"/>
          </a:xfrm>
          <a:prstGeom prst="rect">
            <a:avLst/>
          </a:prstGeom>
          <a:noFill/>
        </p:spPr>
        <p:txBody>
          <a:bodyPr wrap="none" rtlCol="0">
            <a:spAutoFit/>
          </a:bodyPr>
          <a:lstStyle/>
          <a:p>
            <a:pPr algn="l"/>
            <a:r>
              <a:rPr lang="de-DE" sz="1867" dirty="0"/>
              <a:t>Internet / WWW</a:t>
            </a:r>
          </a:p>
        </p:txBody>
      </p:sp>
      <p:sp>
        <p:nvSpPr>
          <p:cNvPr id="13" name="Textfeld 12">
            <a:extLst>
              <a:ext uri="{FF2B5EF4-FFF2-40B4-BE49-F238E27FC236}">
                <a16:creationId xmlns:a16="http://schemas.microsoft.com/office/drawing/2014/main" id="{E572CBE5-856C-328F-2449-21D51C171673}"/>
              </a:ext>
            </a:extLst>
          </p:cNvPr>
          <p:cNvSpPr txBox="1"/>
          <p:nvPr/>
        </p:nvSpPr>
        <p:spPr>
          <a:xfrm>
            <a:off x="9755253" y="1196008"/>
            <a:ext cx="1888786" cy="379656"/>
          </a:xfrm>
          <a:prstGeom prst="rect">
            <a:avLst/>
          </a:prstGeom>
          <a:noFill/>
        </p:spPr>
        <p:txBody>
          <a:bodyPr wrap="none" rtlCol="0">
            <a:spAutoFit/>
          </a:bodyPr>
          <a:lstStyle/>
          <a:p>
            <a:pPr algn="ctr"/>
            <a:r>
              <a:rPr lang="de-DE" sz="1867" dirty="0"/>
              <a:t>KI / Generative AI</a:t>
            </a:r>
          </a:p>
        </p:txBody>
      </p:sp>
      <p:sp>
        <p:nvSpPr>
          <p:cNvPr id="14" name="Textfeld 13">
            <a:extLst>
              <a:ext uri="{FF2B5EF4-FFF2-40B4-BE49-F238E27FC236}">
                <a16:creationId xmlns:a16="http://schemas.microsoft.com/office/drawing/2014/main" id="{700E2292-83A0-6F68-A962-08FE4077AE4E}"/>
              </a:ext>
            </a:extLst>
          </p:cNvPr>
          <p:cNvSpPr txBox="1"/>
          <p:nvPr/>
        </p:nvSpPr>
        <p:spPr>
          <a:xfrm>
            <a:off x="1125587" y="5970605"/>
            <a:ext cx="671979" cy="379656"/>
          </a:xfrm>
          <a:prstGeom prst="rect">
            <a:avLst/>
          </a:prstGeom>
          <a:noFill/>
        </p:spPr>
        <p:txBody>
          <a:bodyPr wrap="none" rtlCol="0">
            <a:spAutoFit/>
          </a:bodyPr>
          <a:lstStyle/>
          <a:p>
            <a:pPr algn="l"/>
            <a:r>
              <a:rPr lang="de-DE" sz="1867" dirty="0"/>
              <a:t>1700</a:t>
            </a:r>
          </a:p>
        </p:txBody>
      </p:sp>
      <p:sp>
        <p:nvSpPr>
          <p:cNvPr id="15" name="Textfeld 14">
            <a:extLst>
              <a:ext uri="{FF2B5EF4-FFF2-40B4-BE49-F238E27FC236}">
                <a16:creationId xmlns:a16="http://schemas.microsoft.com/office/drawing/2014/main" id="{AC8516AC-7B4B-1AFF-4183-C80DE6B59745}"/>
              </a:ext>
            </a:extLst>
          </p:cNvPr>
          <p:cNvSpPr txBox="1"/>
          <p:nvPr/>
        </p:nvSpPr>
        <p:spPr>
          <a:xfrm>
            <a:off x="3550338" y="5990837"/>
            <a:ext cx="671979" cy="379656"/>
          </a:xfrm>
          <a:prstGeom prst="rect">
            <a:avLst/>
          </a:prstGeom>
          <a:noFill/>
        </p:spPr>
        <p:txBody>
          <a:bodyPr wrap="none" rtlCol="0">
            <a:spAutoFit/>
          </a:bodyPr>
          <a:lstStyle/>
          <a:p>
            <a:pPr algn="l"/>
            <a:r>
              <a:rPr lang="de-DE" sz="1867" dirty="0"/>
              <a:t>1879</a:t>
            </a:r>
          </a:p>
        </p:txBody>
      </p:sp>
      <p:sp>
        <p:nvSpPr>
          <p:cNvPr id="16" name="Textfeld 15">
            <a:extLst>
              <a:ext uri="{FF2B5EF4-FFF2-40B4-BE49-F238E27FC236}">
                <a16:creationId xmlns:a16="http://schemas.microsoft.com/office/drawing/2014/main" id="{A5EEAA1E-082B-037E-1B1D-DE4F687C5774}"/>
              </a:ext>
            </a:extLst>
          </p:cNvPr>
          <p:cNvSpPr txBox="1"/>
          <p:nvPr/>
        </p:nvSpPr>
        <p:spPr>
          <a:xfrm>
            <a:off x="5883073" y="5990839"/>
            <a:ext cx="671979" cy="379656"/>
          </a:xfrm>
          <a:prstGeom prst="rect">
            <a:avLst/>
          </a:prstGeom>
          <a:noFill/>
        </p:spPr>
        <p:txBody>
          <a:bodyPr wrap="none" rtlCol="0">
            <a:spAutoFit/>
          </a:bodyPr>
          <a:lstStyle/>
          <a:p>
            <a:pPr algn="l"/>
            <a:r>
              <a:rPr lang="de-DE" sz="1867" dirty="0"/>
              <a:t>1946</a:t>
            </a:r>
          </a:p>
        </p:txBody>
      </p:sp>
      <p:sp>
        <p:nvSpPr>
          <p:cNvPr id="17" name="Textfeld 16">
            <a:extLst>
              <a:ext uri="{FF2B5EF4-FFF2-40B4-BE49-F238E27FC236}">
                <a16:creationId xmlns:a16="http://schemas.microsoft.com/office/drawing/2014/main" id="{A2F84C05-E00A-F66A-7E09-6817A6C00CF9}"/>
              </a:ext>
            </a:extLst>
          </p:cNvPr>
          <p:cNvSpPr txBox="1"/>
          <p:nvPr/>
        </p:nvSpPr>
        <p:spPr>
          <a:xfrm>
            <a:off x="8260361" y="5981688"/>
            <a:ext cx="671979" cy="379656"/>
          </a:xfrm>
          <a:prstGeom prst="rect">
            <a:avLst/>
          </a:prstGeom>
          <a:noFill/>
        </p:spPr>
        <p:txBody>
          <a:bodyPr wrap="none" rtlCol="0">
            <a:spAutoFit/>
          </a:bodyPr>
          <a:lstStyle/>
          <a:p>
            <a:pPr algn="l"/>
            <a:r>
              <a:rPr lang="de-DE" sz="1867" dirty="0"/>
              <a:t>1992</a:t>
            </a:r>
          </a:p>
        </p:txBody>
      </p:sp>
      <p:sp>
        <p:nvSpPr>
          <p:cNvPr id="18" name="Textfeld 17">
            <a:extLst>
              <a:ext uri="{FF2B5EF4-FFF2-40B4-BE49-F238E27FC236}">
                <a16:creationId xmlns:a16="http://schemas.microsoft.com/office/drawing/2014/main" id="{A1D5B74A-30B8-71E3-1457-817309ED637A}"/>
              </a:ext>
            </a:extLst>
          </p:cNvPr>
          <p:cNvSpPr txBox="1"/>
          <p:nvPr/>
        </p:nvSpPr>
        <p:spPr>
          <a:xfrm>
            <a:off x="10520623" y="5990837"/>
            <a:ext cx="671979" cy="379656"/>
          </a:xfrm>
          <a:prstGeom prst="rect">
            <a:avLst/>
          </a:prstGeom>
          <a:noFill/>
        </p:spPr>
        <p:txBody>
          <a:bodyPr wrap="none" rtlCol="0">
            <a:spAutoFit/>
          </a:bodyPr>
          <a:lstStyle/>
          <a:p>
            <a:pPr algn="l"/>
            <a:r>
              <a:rPr lang="de-DE" sz="1867" dirty="0"/>
              <a:t>2023</a:t>
            </a:r>
          </a:p>
        </p:txBody>
      </p:sp>
      <p:pic>
        <p:nvPicPr>
          <p:cNvPr id="1026" name="Picture 2" descr="Dampfmaschine - Illustrationen und Vektorgrafiken - iStock">
            <a:extLst>
              <a:ext uri="{FF2B5EF4-FFF2-40B4-BE49-F238E27FC236}">
                <a16:creationId xmlns:a16="http://schemas.microsoft.com/office/drawing/2014/main" id="{3CD73D20-062E-FBA6-F8E1-E294B2246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80" y="3802111"/>
            <a:ext cx="2555161" cy="196627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1732B44E-FE87-B699-48F7-1B172357DCCD}"/>
              </a:ext>
            </a:extLst>
          </p:cNvPr>
          <p:cNvPicPr>
            <a:picLocks noChangeAspect="1"/>
          </p:cNvPicPr>
          <p:nvPr/>
        </p:nvPicPr>
        <p:blipFill>
          <a:blip r:embed="rId4"/>
          <a:stretch>
            <a:fillRect/>
          </a:stretch>
        </p:blipFill>
        <p:spPr>
          <a:xfrm>
            <a:off x="2813477" y="3486774"/>
            <a:ext cx="2203020" cy="1685311"/>
          </a:xfrm>
          <a:prstGeom prst="rect">
            <a:avLst/>
          </a:prstGeom>
        </p:spPr>
      </p:pic>
      <p:pic>
        <p:nvPicPr>
          <p:cNvPr id="10" name="Grafik 9">
            <a:extLst>
              <a:ext uri="{FF2B5EF4-FFF2-40B4-BE49-F238E27FC236}">
                <a16:creationId xmlns:a16="http://schemas.microsoft.com/office/drawing/2014/main" id="{E0727AC3-9CE4-60AF-247C-13EE0EA3FA7B}"/>
              </a:ext>
            </a:extLst>
          </p:cNvPr>
          <p:cNvPicPr>
            <a:picLocks noChangeAspect="1"/>
          </p:cNvPicPr>
          <p:nvPr/>
        </p:nvPicPr>
        <p:blipFill>
          <a:blip r:embed="rId5"/>
          <a:stretch>
            <a:fillRect/>
          </a:stretch>
        </p:blipFill>
        <p:spPr>
          <a:xfrm>
            <a:off x="5102659" y="2863332"/>
            <a:ext cx="2346988" cy="1730771"/>
          </a:xfrm>
          <a:prstGeom prst="rect">
            <a:avLst/>
          </a:prstGeom>
        </p:spPr>
      </p:pic>
      <p:pic>
        <p:nvPicPr>
          <p:cNvPr id="20" name="Grafik 19">
            <a:extLst>
              <a:ext uri="{FF2B5EF4-FFF2-40B4-BE49-F238E27FC236}">
                <a16:creationId xmlns:a16="http://schemas.microsoft.com/office/drawing/2014/main" id="{022CD14A-B004-4475-1B3C-6BDF0F316EAC}"/>
              </a:ext>
            </a:extLst>
          </p:cNvPr>
          <p:cNvPicPr>
            <a:picLocks noChangeAspect="1"/>
          </p:cNvPicPr>
          <p:nvPr/>
        </p:nvPicPr>
        <p:blipFill>
          <a:blip r:embed="rId6"/>
          <a:stretch>
            <a:fillRect/>
          </a:stretch>
        </p:blipFill>
        <p:spPr>
          <a:xfrm>
            <a:off x="7535425" y="2328240"/>
            <a:ext cx="2252707" cy="1823203"/>
          </a:xfrm>
          <a:prstGeom prst="rect">
            <a:avLst/>
          </a:prstGeom>
        </p:spPr>
      </p:pic>
      <p:pic>
        <p:nvPicPr>
          <p:cNvPr id="21" name="Grafik 20">
            <a:extLst>
              <a:ext uri="{FF2B5EF4-FFF2-40B4-BE49-F238E27FC236}">
                <a16:creationId xmlns:a16="http://schemas.microsoft.com/office/drawing/2014/main" id="{42CB79AE-DD53-93CB-1936-1D9BF8E51621}"/>
              </a:ext>
            </a:extLst>
          </p:cNvPr>
          <p:cNvPicPr>
            <a:picLocks noChangeAspect="1"/>
          </p:cNvPicPr>
          <p:nvPr/>
        </p:nvPicPr>
        <p:blipFill>
          <a:blip r:embed="rId7"/>
          <a:stretch>
            <a:fillRect/>
          </a:stretch>
        </p:blipFill>
        <p:spPr>
          <a:xfrm>
            <a:off x="9873911" y="3548644"/>
            <a:ext cx="1732323" cy="1465217"/>
          </a:xfrm>
          <a:prstGeom prst="rect">
            <a:avLst/>
          </a:prstGeom>
        </p:spPr>
      </p:pic>
      <p:pic>
        <p:nvPicPr>
          <p:cNvPr id="22" name="Grafik 21">
            <a:extLst>
              <a:ext uri="{FF2B5EF4-FFF2-40B4-BE49-F238E27FC236}">
                <a16:creationId xmlns:a16="http://schemas.microsoft.com/office/drawing/2014/main" id="{29B9659A-7DDF-1502-DEAC-D6E4E7336946}"/>
              </a:ext>
            </a:extLst>
          </p:cNvPr>
          <p:cNvPicPr>
            <a:picLocks noChangeAspect="1"/>
          </p:cNvPicPr>
          <p:nvPr/>
        </p:nvPicPr>
        <p:blipFill>
          <a:blip r:embed="rId8"/>
          <a:stretch>
            <a:fillRect/>
          </a:stretch>
        </p:blipFill>
        <p:spPr>
          <a:xfrm>
            <a:off x="9898343" y="2039410"/>
            <a:ext cx="1707891" cy="1447365"/>
          </a:xfrm>
          <a:prstGeom prst="rect">
            <a:avLst/>
          </a:prstGeom>
        </p:spPr>
      </p:pic>
      <p:cxnSp>
        <p:nvCxnSpPr>
          <p:cNvPr id="19" name="Gewinkelte Verbindung 18">
            <a:extLst>
              <a:ext uri="{FF2B5EF4-FFF2-40B4-BE49-F238E27FC236}">
                <a16:creationId xmlns:a16="http://schemas.microsoft.com/office/drawing/2014/main" id="{1B5E37D0-AD1F-777B-08CE-3A1CE8485446}"/>
              </a:ext>
            </a:extLst>
          </p:cNvPr>
          <p:cNvCxnSpPr>
            <a:cxnSpLocks/>
          </p:cNvCxnSpPr>
          <p:nvPr/>
        </p:nvCxnSpPr>
        <p:spPr>
          <a:xfrm flipH="1" flipV="1">
            <a:off x="425548" y="6056366"/>
            <a:ext cx="213066" cy="178925"/>
          </a:xfrm>
          <a:prstGeom prst="bentConnector3">
            <a:avLst>
              <a:gd name="adj1" fmla="val 104166"/>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28D6CD0C-0E22-B590-8E64-C78306C95E6F}"/>
              </a:ext>
            </a:extLst>
          </p:cNvPr>
          <p:cNvSpPr txBox="1"/>
          <p:nvPr/>
        </p:nvSpPr>
        <p:spPr>
          <a:xfrm>
            <a:off x="110545" y="6538371"/>
            <a:ext cx="6516757" cy="301749"/>
          </a:xfrm>
          <a:prstGeom prst="rect">
            <a:avLst/>
          </a:prstGeom>
          <a:noFill/>
        </p:spPr>
        <p:txBody>
          <a:bodyPr wrap="square" rtlCol="0">
            <a:spAutoFit/>
          </a:bodyPr>
          <a:lstStyle/>
          <a:p>
            <a:r>
              <a:rPr lang="de-DE" sz="1361" dirty="0"/>
              <a:t> Dr. Holger Schmidt   | TU Darmstadt | </a:t>
            </a:r>
            <a:r>
              <a:rPr lang="de-DE" sz="1361" dirty="0" err="1"/>
              <a:t>Netzoekonom.de</a:t>
            </a:r>
            <a:endParaRPr lang="de-DE" sz="1361" dirty="0"/>
          </a:p>
        </p:txBody>
      </p:sp>
    </p:spTree>
    <p:extLst>
      <p:ext uri="{BB962C8B-B14F-4D97-AF65-F5344CB8AC3E}">
        <p14:creationId xmlns:p14="http://schemas.microsoft.com/office/powerpoint/2010/main" val="19974116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_Deconomy_HS" id="{3A0857DB-82EC-5D42-AE39-0A5C1F176A09}" vid="{23D3C696-3369-D34A-A14A-AF0382938EE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0</TotalTime>
  <Words>1660</Words>
  <Application>Microsoft Macintosh PowerPoint</Application>
  <PresentationFormat>Breitbild</PresentationFormat>
  <Paragraphs>353</Paragraphs>
  <Slides>32</Slides>
  <Notes>31</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32</vt:i4>
      </vt:variant>
    </vt:vector>
  </HeadingPairs>
  <TitlesOfParts>
    <vt:vector size="39" baseType="lpstr">
      <vt:lpstr>ＭＳ Ｐゴシック</vt:lpstr>
      <vt:lpstr>Arial</vt:lpstr>
      <vt:lpstr>Calibri</vt:lpstr>
      <vt:lpstr>Calibri Light</vt:lpstr>
      <vt:lpstr>Open Sans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Produktivitäts-J-Kurve</vt:lpstr>
      <vt:lpstr>PowerPoint-Präsentation</vt:lpstr>
      <vt:lpstr>PowerPoint-Präsentation</vt:lpstr>
      <vt:lpstr>PowerPoint-Präsentation</vt:lpstr>
      <vt:lpstr>PowerPoint-Präsentation</vt:lpstr>
      <vt:lpstr>PowerPoint-Präsentation</vt:lpstr>
      <vt:lpstr>PowerPoint-Präsentation</vt:lpstr>
      <vt:lpstr>Rabbit R1 und Large Action Models</vt:lpstr>
      <vt:lpstr>Die KI macht auch Roboter schlau</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Dunning-Kruger-Effekt bei KI-Auswirkungen auf Jobs</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Marktanteile der Suchmaschinen</dc:title>
  <dc:creator>Holger Schmidt</dc:creator>
  <cp:lastModifiedBy>Holger Schmidt</cp:lastModifiedBy>
  <cp:revision>98</cp:revision>
  <dcterms:created xsi:type="dcterms:W3CDTF">2023-09-13T15:36:17Z</dcterms:created>
  <dcterms:modified xsi:type="dcterms:W3CDTF">2024-03-15T10:09:35Z</dcterms:modified>
</cp:coreProperties>
</file>